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12192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EEF4"/>
    <a:srgbClr val="A2E9F0"/>
    <a:srgbClr val="BBD6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50" d="100"/>
          <a:sy n="150" d="100"/>
        </p:scale>
        <p:origin x="150" y="-59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F4A5A39-E3C7-433F-98F7-ACEF4D2DB8E0}" type="datetimeFigureOut">
              <a:rPr kumimoji="1" lang="ja-JP" altLang="en-US" smtClean="0"/>
              <a:t>2026/7/2</a:t>
            </a:fld>
            <a:endParaRPr kumimoji="1" lang="ja-JP" altLang="en-US"/>
          </a:p>
        </p:txBody>
      </p:sp>
      <p:sp>
        <p:nvSpPr>
          <p:cNvPr id="4" name="スライド イメージ プレースホルダー 3"/>
          <p:cNvSpPr>
            <a:spLocks noGrp="1" noRot="1" noChangeAspect="1"/>
          </p:cNvSpPr>
          <p:nvPr>
            <p:ph type="sldImg" idx="2"/>
          </p:nvPr>
        </p:nvSpPr>
        <p:spPr>
          <a:xfrm>
            <a:off x="2457450" y="1241425"/>
            <a:ext cx="188277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6327DA4-8FFD-4946-B6F6-069BE5B93471}" type="slidenum">
              <a:rPr kumimoji="1" lang="ja-JP" altLang="en-US" smtClean="0"/>
              <a:t>‹#›</a:t>
            </a:fld>
            <a:endParaRPr kumimoji="1" lang="ja-JP" altLang="en-US"/>
          </a:p>
        </p:txBody>
      </p:sp>
    </p:spTree>
    <p:extLst>
      <p:ext uri="{BB962C8B-B14F-4D97-AF65-F5344CB8AC3E}">
        <p14:creationId xmlns:p14="http://schemas.microsoft.com/office/powerpoint/2010/main" val="255342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19935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5605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825577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203536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79126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270267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4126749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488555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583103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55245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99234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50A006D2-1B1A-44EF-897E-D864B0BFA997}" type="datetimeFigureOut">
              <a:rPr kumimoji="1" lang="ja-JP" altLang="en-US" smtClean="0"/>
              <a:t>2026/7/2</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008884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楕円 5"/>
          <p:cNvSpPr/>
          <p:nvPr/>
        </p:nvSpPr>
        <p:spPr>
          <a:xfrm>
            <a:off x="952500" y="1336597"/>
            <a:ext cx="4895850" cy="980301"/>
          </a:xfrm>
          <a:prstGeom prst="ellipse">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847725" y="1380426"/>
            <a:ext cx="5105400" cy="838201"/>
          </a:xfrm>
        </p:spPr>
        <p:txBody>
          <a:bodyPr>
            <a:normAutofit/>
          </a:bodyPr>
          <a:lstStyle/>
          <a:p>
            <a:r>
              <a:rPr kumimoji="1" lang="ja-JP" altLang="en-US" dirty="0" smtClean="0">
                <a:latin typeface="UD デジタル 教科書体 N-B" panose="02020700000000000000" pitchFamily="17" charset="-128"/>
                <a:ea typeface="UD デジタル 教科書体 N-B" panose="02020700000000000000" pitchFamily="17" charset="-128"/>
              </a:rPr>
              <a:t>市長と話そう</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4" name="テキスト ボックス 3"/>
          <p:cNvSpPr txBox="1"/>
          <p:nvPr/>
        </p:nvSpPr>
        <p:spPr>
          <a:xfrm>
            <a:off x="4767145" y="934821"/>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424099" y="2390957"/>
            <a:ext cx="5762150" cy="646331"/>
          </a:xfrm>
          <a:prstGeom prst="rect">
            <a:avLst/>
          </a:prstGeom>
          <a:solidFill>
            <a:srgbClr val="BAEEF4"/>
          </a:solid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浜松市内にお住まいの市民グループの皆さん、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浜松市</a:t>
            </a:r>
            <a:r>
              <a:rPr kumimoji="1" lang="ja-JP" altLang="en-US" sz="1200" dirty="0" smtClean="0">
                <a:latin typeface="HG丸ｺﾞｼｯｸM-PRO" panose="020F0600000000000000" pitchFamily="50" charset="-128"/>
                <a:ea typeface="HG丸ｺﾞｼｯｸM-PRO" panose="020F0600000000000000" pitchFamily="50" charset="-128"/>
              </a:rPr>
              <a:t>に通勤・通学している市民グループの皆さん、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皆さん</a:t>
            </a:r>
            <a:r>
              <a:rPr kumimoji="1" lang="ja-JP" altLang="en-US" sz="1200" dirty="0" smtClean="0">
                <a:latin typeface="HG丸ｺﾞｼｯｸM-PRO" panose="020F0600000000000000" pitchFamily="50" charset="-128"/>
                <a:ea typeface="HG丸ｺﾞｼｯｸM-PRO" panose="020F0600000000000000" pitchFamily="50" charset="-128"/>
              </a:rPr>
              <a:t>が日ごろ感じていることについて、</a:t>
            </a:r>
            <a:r>
              <a:rPr kumimoji="1" lang="ja-JP" altLang="en-US" sz="1200" b="1" dirty="0" smtClean="0">
                <a:latin typeface="HGSｺﾞｼｯｸE" panose="020B0900000000000000" pitchFamily="50" charset="-128"/>
                <a:ea typeface="HGSｺﾞｼｯｸE" panose="020B0900000000000000" pitchFamily="50" charset="-128"/>
              </a:rPr>
              <a:t>市長と気軽に意見交換</a:t>
            </a:r>
            <a:r>
              <a:rPr kumimoji="1" lang="ja-JP" altLang="en-US" sz="1200" dirty="0" smtClean="0">
                <a:latin typeface="HG丸ｺﾞｼｯｸM-PRO" panose="020F0600000000000000" pitchFamily="50" charset="-128"/>
                <a:ea typeface="HG丸ｺﾞｼｯｸM-PRO" panose="020F0600000000000000" pitchFamily="50" charset="-128"/>
              </a:rPr>
              <a:t>しませんか？</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7" name="図 6"/>
          <p:cNvPicPr>
            <a:picLocks noChangeAspect="1"/>
          </p:cNvPicPr>
          <p:nvPr/>
        </p:nvPicPr>
        <p:blipFill>
          <a:blip r:embed="rId2"/>
          <a:stretch>
            <a:fillRect/>
          </a:stretch>
        </p:blipFill>
        <p:spPr>
          <a:xfrm>
            <a:off x="4229545" y="5012497"/>
            <a:ext cx="2025017" cy="2082149"/>
          </a:xfrm>
          <a:prstGeom prst="rect">
            <a:avLst/>
          </a:prstGeom>
        </p:spPr>
      </p:pic>
      <p:sp>
        <p:nvSpPr>
          <p:cNvPr id="8" name="波線 7"/>
          <p:cNvSpPr/>
          <p:nvPr/>
        </p:nvSpPr>
        <p:spPr>
          <a:xfrm>
            <a:off x="568357" y="3210481"/>
            <a:ext cx="1076325" cy="438150"/>
          </a:xfrm>
          <a:prstGeom prst="wave">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HGｺﾞｼｯｸM" panose="020B0609000000000000" pitchFamily="49" charset="-128"/>
                <a:ea typeface="HGｺﾞｼｯｸM" panose="020B0609000000000000" pitchFamily="49" charset="-128"/>
              </a:rPr>
              <a:t>開催例</a:t>
            </a:r>
            <a:endParaRPr kumimoji="1" lang="ja-JP" altLang="en-US" sz="1400" dirty="0">
              <a:solidFill>
                <a:schemeClr val="tx1"/>
              </a:solidFill>
              <a:latin typeface="HGｺﾞｼｯｸM" panose="020B0609000000000000" pitchFamily="49" charset="-128"/>
              <a:ea typeface="HGｺﾞｼｯｸM" panose="020B0609000000000000" pitchFamily="49" charset="-128"/>
            </a:endParaRPr>
          </a:p>
        </p:txBody>
      </p:sp>
      <p:sp>
        <p:nvSpPr>
          <p:cNvPr id="9" name="十二角形 8"/>
          <p:cNvSpPr/>
          <p:nvPr/>
        </p:nvSpPr>
        <p:spPr>
          <a:xfrm>
            <a:off x="986696" y="3820022"/>
            <a:ext cx="647700" cy="638175"/>
          </a:xfrm>
          <a:prstGeom prst="dodecagon">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p:cNvPicPr>
            <a:picLocks noChangeAspect="1"/>
          </p:cNvPicPr>
          <p:nvPr/>
        </p:nvPicPr>
        <p:blipFill>
          <a:blip r:embed="rId3"/>
          <a:stretch>
            <a:fillRect/>
          </a:stretch>
        </p:blipFill>
        <p:spPr>
          <a:xfrm>
            <a:off x="997590" y="4638729"/>
            <a:ext cx="682811" cy="676715"/>
          </a:xfrm>
          <a:prstGeom prst="rect">
            <a:avLst/>
          </a:prstGeom>
        </p:spPr>
      </p:pic>
      <p:pic>
        <p:nvPicPr>
          <p:cNvPr id="11" name="図 10"/>
          <p:cNvPicPr>
            <a:picLocks noChangeAspect="1"/>
          </p:cNvPicPr>
          <p:nvPr/>
        </p:nvPicPr>
        <p:blipFill>
          <a:blip r:embed="rId3"/>
          <a:stretch>
            <a:fillRect/>
          </a:stretch>
        </p:blipFill>
        <p:spPr>
          <a:xfrm>
            <a:off x="981075" y="5491927"/>
            <a:ext cx="682811" cy="676715"/>
          </a:xfrm>
          <a:prstGeom prst="rect">
            <a:avLst/>
          </a:prstGeom>
        </p:spPr>
      </p:pic>
      <p:pic>
        <p:nvPicPr>
          <p:cNvPr id="12" name="図 11"/>
          <p:cNvPicPr>
            <a:picLocks noChangeAspect="1"/>
          </p:cNvPicPr>
          <p:nvPr/>
        </p:nvPicPr>
        <p:blipFill>
          <a:blip r:embed="rId3"/>
          <a:stretch>
            <a:fillRect/>
          </a:stretch>
        </p:blipFill>
        <p:spPr>
          <a:xfrm>
            <a:off x="981075" y="6364402"/>
            <a:ext cx="682811" cy="676715"/>
          </a:xfrm>
          <a:prstGeom prst="rect">
            <a:avLst/>
          </a:prstGeom>
        </p:spPr>
      </p:pic>
      <p:cxnSp>
        <p:nvCxnSpPr>
          <p:cNvPr id="14" name="直線コネクタ 13"/>
          <p:cNvCxnSpPr/>
          <p:nvPr/>
        </p:nvCxnSpPr>
        <p:spPr>
          <a:xfrm flipV="1">
            <a:off x="1304924" y="3893544"/>
            <a:ext cx="0" cy="2238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1331656" y="4733925"/>
            <a:ext cx="156625" cy="22207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V="1">
            <a:off x="1331656" y="4754384"/>
            <a:ext cx="20894" cy="227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H="1">
            <a:off x="1159669" y="5824074"/>
            <a:ext cx="161163" cy="15524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H="1" flipV="1">
            <a:off x="1080006" y="6702758"/>
            <a:ext cx="252000" cy="99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634396" y="3300564"/>
            <a:ext cx="3374839" cy="261610"/>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秘書課応接室でランチミーティングの場合</a:t>
            </a:r>
            <a:r>
              <a:rPr kumimoji="1" lang="en-US" altLang="ja-JP" sz="1100" dirty="0" smtClean="0">
                <a:latin typeface="HG丸ｺﾞｼｯｸM-PRO" panose="020F0600000000000000" pitchFamily="50" charset="-128"/>
                <a:ea typeface="HG丸ｺﾞｼｯｸM-PRO" panose="020F0600000000000000" pitchFamily="50" charset="-128"/>
              </a:rPr>
              <a:t>】</a:t>
            </a:r>
          </a:p>
        </p:txBody>
      </p:sp>
      <p:sp>
        <p:nvSpPr>
          <p:cNvPr id="31" name="テキスト ボックス 30"/>
          <p:cNvSpPr txBox="1"/>
          <p:nvPr/>
        </p:nvSpPr>
        <p:spPr>
          <a:xfrm>
            <a:off x="1780935" y="3834757"/>
            <a:ext cx="2809876"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00</a:t>
            </a:r>
            <a:r>
              <a:rPr kumimoji="1" lang="ja-JP" altLang="en-US" sz="1100" dirty="0" smtClean="0">
                <a:latin typeface="HG丸ｺﾞｼｯｸM-PRO" panose="020F0600000000000000" pitchFamily="50" charset="-128"/>
                <a:ea typeface="HG丸ｺﾞｼｯｸM-PRO" panose="020F0600000000000000" pitchFamily="50" charset="-128"/>
              </a:rPr>
              <a:t>　開始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あいさつ・自己</a:t>
            </a:r>
            <a:r>
              <a:rPr kumimoji="1" lang="ja-JP" altLang="en-US" sz="1100" dirty="0" smtClean="0">
                <a:latin typeface="HG丸ｺﾞｼｯｸM-PRO" panose="020F0600000000000000" pitchFamily="50" charset="-128"/>
                <a:ea typeface="HG丸ｺﾞｼｯｸM-PRO" panose="020F0600000000000000" pitchFamily="50" charset="-128"/>
              </a:rPr>
              <a:t>紹介</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2" name="テキスト ボックス 31"/>
          <p:cNvSpPr txBox="1"/>
          <p:nvPr/>
        </p:nvSpPr>
        <p:spPr>
          <a:xfrm>
            <a:off x="1781811" y="4754384"/>
            <a:ext cx="2809876" cy="600164"/>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0</a:t>
            </a:r>
            <a:r>
              <a:rPr kumimoji="1" lang="en-US" altLang="ja-JP" sz="1100" dirty="0" smtClean="0">
                <a:latin typeface="HG丸ｺﾞｼｯｸM-PRO" panose="020F0600000000000000" pitchFamily="50" charset="-128"/>
                <a:ea typeface="HG丸ｺﾞｼｯｸM-PRO" panose="020F0600000000000000" pitchFamily="50" charset="-128"/>
              </a:rPr>
              <a:t>5</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カレー</a:t>
            </a:r>
            <a:r>
              <a:rPr kumimoji="1" lang="ja-JP" altLang="en-US" sz="1100" dirty="0" smtClean="0">
                <a:latin typeface="HG丸ｺﾞｼｯｸM-PRO" panose="020F0600000000000000" pitchFamily="50" charset="-128"/>
                <a:ea typeface="HG丸ｺﾞｼｯｸM-PRO" panose="020F0600000000000000" pitchFamily="50" charset="-128"/>
              </a:rPr>
              <a:t>をいただきます</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市長と意見交換</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3" name="テキスト ボックス 32"/>
          <p:cNvSpPr txBox="1"/>
          <p:nvPr/>
        </p:nvSpPr>
        <p:spPr>
          <a:xfrm>
            <a:off x="1780935" y="5639385"/>
            <a:ext cx="15242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4</a:t>
            </a:r>
            <a:r>
              <a:rPr kumimoji="1" lang="en-US" altLang="ja-JP" sz="1100" dirty="0" smtClean="0">
                <a:latin typeface="HG丸ｺﾞｼｯｸM-PRO" panose="020F0600000000000000" pitchFamily="50" charset="-128"/>
                <a:ea typeface="HG丸ｺﾞｼｯｸM-PRO" panose="020F0600000000000000" pitchFamily="50" charset="-128"/>
              </a:rPr>
              <a:t>0</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意見（まとめ）</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1780935" y="6487315"/>
            <a:ext cx="16385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4</a:t>
            </a:r>
            <a:r>
              <a:rPr kumimoji="1" lang="en-US" altLang="ja-JP" sz="1100" dirty="0" smtClean="0">
                <a:latin typeface="HG丸ｺﾞｼｯｸM-PRO" panose="020F0600000000000000" pitchFamily="50" charset="-128"/>
                <a:ea typeface="HG丸ｺﾞｼｯｸM-PRO" panose="020F0600000000000000" pitchFamily="50" charset="-128"/>
              </a:rPr>
              <a:t>5</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記念撮影をして終了</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52343" y="7252067"/>
            <a:ext cx="5838351" cy="1277273"/>
          </a:xfrm>
          <a:prstGeom prst="rect">
            <a:avLst/>
          </a:prstGeom>
          <a:solidFill>
            <a:schemeClr val="accent4">
              <a:lumMod val="20000"/>
              <a:lumOff val="80000"/>
            </a:schemeClr>
          </a:solid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a:latin typeface="HG丸ｺﾞｼｯｸM-PRO" panose="020F0600000000000000" pitchFamily="50" charset="-128"/>
                <a:ea typeface="HG丸ｺﾞｼｯｸM-PRO" panose="020F0600000000000000" pitchFamily="50" charset="-128"/>
              </a:rPr>
              <a:t>開催</a:t>
            </a:r>
            <a:r>
              <a:rPr kumimoji="1" lang="ja-JP" altLang="en-US" sz="1100" dirty="0" smtClean="0">
                <a:latin typeface="HG丸ｺﾞｼｯｸM-PRO" panose="020F0600000000000000" pitchFamily="50" charset="-128"/>
                <a:ea typeface="HG丸ｺﾞｼｯｸM-PRO" panose="020F0600000000000000" pitchFamily="50" charset="-128"/>
              </a:rPr>
              <a:t>場所、開催時間については、事前調整の上、ご希望に沿った形での開催が可能です。</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　例）普段活動されている場所・時間での開催　など</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秘書課応接室におけるランチミーティングを希望される場合は、市役所内チャレンジド</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ショップ「わ」のカレーと飲み物をご用意します。ただし、費用は各自負担（</a:t>
            </a:r>
            <a:r>
              <a:rPr kumimoji="1" lang="en-US" altLang="ja-JP" sz="1100" dirty="0" smtClean="0">
                <a:latin typeface="HG丸ｺﾞｼｯｸM-PRO" panose="020F0600000000000000" pitchFamily="50" charset="-128"/>
                <a:ea typeface="HG丸ｺﾞｼｯｸM-PRO" panose="020F0600000000000000" pitchFamily="50" charset="-128"/>
              </a:rPr>
              <a:t>800</a:t>
            </a:r>
            <a:r>
              <a:rPr kumimoji="1" lang="ja-JP" altLang="en-US" sz="1100" dirty="0" smtClean="0">
                <a:latin typeface="HG丸ｺﾞｼｯｸM-PRO" panose="020F0600000000000000" pitchFamily="50" charset="-128"/>
                <a:ea typeface="HG丸ｺﾞｼｯｸM-PRO" panose="020F0600000000000000" pitchFamily="50" charset="-128"/>
              </a:rPr>
              <a:t>円程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度）となります。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6" name="テキスト ボックス 35"/>
          <p:cNvSpPr txBox="1"/>
          <p:nvPr/>
        </p:nvSpPr>
        <p:spPr>
          <a:xfrm>
            <a:off x="652343" y="8883866"/>
            <a:ext cx="1504951" cy="261610"/>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参加をご希望の方へ</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7" name="テキスト ボックス 36"/>
          <p:cNvSpPr txBox="1"/>
          <p:nvPr/>
        </p:nvSpPr>
        <p:spPr>
          <a:xfrm>
            <a:off x="2296401" y="8686761"/>
            <a:ext cx="4009790" cy="600164"/>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裏面に必要事項をご記入の上、郵送、</a:t>
            </a:r>
            <a:r>
              <a:rPr kumimoji="1" lang="en-US" altLang="ja-JP" sz="1100" dirty="0" smtClean="0">
                <a:latin typeface="HG丸ｺﾞｼｯｸM-PRO" panose="020F0600000000000000" pitchFamily="50" charset="-128"/>
                <a:ea typeface="HG丸ｺﾞｼｯｸM-PRO" panose="020F0600000000000000" pitchFamily="50" charset="-128"/>
              </a:rPr>
              <a:t>FAX</a:t>
            </a:r>
            <a:r>
              <a:rPr kumimoji="1" lang="ja-JP" altLang="en-US" sz="1100" dirty="0" err="1">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E</a:t>
            </a:r>
            <a:r>
              <a:rPr kumimoji="1" lang="ja-JP" altLang="en-US" sz="1100" dirty="0" smtClean="0">
                <a:latin typeface="HG丸ｺﾞｼｯｸM-PRO" panose="020F0600000000000000" pitchFamily="50" charset="-128"/>
                <a:ea typeface="HG丸ｺﾞｼｯｸM-PRO" panose="020F0600000000000000" pitchFamily="50" charset="-128"/>
              </a:rPr>
              <a:t>メールまたは持参でご提出ください。</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（参加決定後、ご連絡いたします。）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cxnSp>
        <p:nvCxnSpPr>
          <p:cNvPr id="39" name="直線コネクタ 38"/>
          <p:cNvCxnSpPr/>
          <p:nvPr/>
        </p:nvCxnSpPr>
        <p:spPr>
          <a:xfrm>
            <a:off x="2161937" y="8718041"/>
            <a:ext cx="9525" cy="587654"/>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2343" y="8672915"/>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9545" y="9337127"/>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659545" y="979229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　</a:t>
            </a:r>
            <a:r>
              <a:rPr kumimoji="1" lang="ja-JP" altLang="en-US" sz="1200" b="1" dirty="0">
                <a:latin typeface="HG丸ｺﾞｼｯｸM-PRO" panose="020F0600000000000000" pitchFamily="50" charset="-128"/>
                <a:ea typeface="HG丸ｺﾞｼｯｸM-PRO" panose="020F0600000000000000" pitchFamily="50" charset="-128"/>
              </a:rPr>
              <a:t>市長公室</a:t>
            </a:r>
            <a:r>
              <a:rPr kumimoji="1" lang="ja-JP" altLang="en-US" sz="1200" b="1" dirty="0" smtClean="0">
                <a:latin typeface="HG丸ｺﾞｼｯｸM-PRO" panose="020F0600000000000000" pitchFamily="50" charset="-128"/>
                <a:ea typeface="HG丸ｺﾞｼｯｸM-PRO" panose="020F0600000000000000" pitchFamily="50" charset="-128"/>
              </a:rPr>
              <a:t>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2050" name="Picture 2" descr="市章カラー"/>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3865" y="855419"/>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ロゴタイプ横漢字"/>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5451" y="945710"/>
            <a:ext cx="827087" cy="292100"/>
          </a:xfrm>
          <a:prstGeom prst="rect">
            <a:avLst/>
          </a:prstGeom>
          <a:noFill/>
          <a:extLst>
            <a:ext uri="{909E8E84-426E-40DD-AFC4-6F175D3DCCD1}">
              <a14:hiddenFill xmlns:a14="http://schemas.microsoft.com/office/drawing/2010/main">
                <a:solidFill>
                  <a:srgbClr val="FFFFFF"/>
                </a:solidFill>
              </a14:hiddenFill>
            </a:ext>
          </a:extLst>
        </p:spPr>
      </p:pic>
      <p:cxnSp>
        <p:nvCxnSpPr>
          <p:cNvPr id="38" name="直線コネクタ 37"/>
          <p:cNvCxnSpPr/>
          <p:nvPr/>
        </p:nvCxnSpPr>
        <p:spPr>
          <a:xfrm flipV="1">
            <a:off x="1326322" y="5593528"/>
            <a:ext cx="20894" cy="227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1318100" y="6484930"/>
            <a:ext cx="47353" cy="2178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38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500445" y="1036779"/>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747595" y="1484380"/>
            <a:ext cx="5476399" cy="579654"/>
          </a:xfrm>
          <a:prstGeom prst="rect">
            <a:avLst/>
          </a:prstGeom>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 </a:t>
            </a:r>
            <a:r>
              <a:rPr kumimoji="1" lang="ja-JP" altLang="en-US" sz="3200" dirty="0" smtClean="0">
                <a:latin typeface="HG丸ｺﾞｼｯｸM-PRO" panose="020F0600000000000000" pitchFamily="50" charset="-128"/>
                <a:ea typeface="HG丸ｺﾞｼｯｸM-PRO" panose="020F0600000000000000" pitchFamily="50" charset="-128"/>
              </a:rPr>
              <a:t>市長と話そう　参加申込書</a:t>
            </a:r>
            <a:endParaRPr kumimoji="1" lang="ja-JP" altLang="en-US" sz="3200" dirty="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747595" y="2194830"/>
            <a:ext cx="2646878" cy="276999"/>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ja-JP" sz="1200" dirty="0">
                <a:latin typeface="HGｺﾞｼｯｸM" panose="020B0609000000000000" pitchFamily="49" charset="-128"/>
                <a:ea typeface="HGｺﾞｼｯｸM" panose="020B0609000000000000" pitchFamily="49" charset="-128"/>
              </a:rPr>
              <a:t>必要事項を記入しご提出ください。</a:t>
            </a:r>
            <a:endParaRPr kumimoji="1" lang="ja-JP" altLang="en-US" sz="1200" dirty="0">
              <a:latin typeface="HGｺﾞｼｯｸM" panose="020B0609000000000000" pitchFamily="49" charset="-128"/>
              <a:ea typeface="HGｺﾞｼｯｸM" panose="020B0609000000000000" pitchFamily="49" charset="-128"/>
            </a:endParaRPr>
          </a:p>
        </p:txBody>
      </p:sp>
      <p:sp>
        <p:nvSpPr>
          <p:cNvPr id="10" name="テキスト ボックス 9"/>
          <p:cNvSpPr txBox="1"/>
          <p:nvPr/>
        </p:nvSpPr>
        <p:spPr>
          <a:xfrm>
            <a:off x="747595" y="2419860"/>
            <a:ext cx="2881430" cy="27699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ja-JP" altLang="en-US" sz="1200" dirty="0">
              <a:latin typeface="HGｺﾞｼｯｸM" panose="020B0609000000000000" pitchFamily="49" charset="-128"/>
              <a:ea typeface="HGｺﾞｼｯｸM" panose="020B0609000000000000" pitchFamily="49"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902952038"/>
              </p:ext>
            </p:extLst>
          </p:nvPr>
        </p:nvGraphicFramePr>
        <p:xfrm>
          <a:off x="790218" y="2655300"/>
          <a:ext cx="5433776" cy="5827665"/>
        </p:xfrm>
        <a:graphic>
          <a:graphicData uri="http://schemas.openxmlformats.org/drawingml/2006/table">
            <a:tbl>
              <a:tblPr firstRow="1" bandRow="1">
                <a:tableStyleId>{5C22544A-7EE6-4342-B048-85BDC9FD1C3A}</a:tableStyleId>
              </a:tblPr>
              <a:tblGrid>
                <a:gridCol w="848083">
                  <a:extLst>
                    <a:ext uri="{9D8B030D-6E8A-4147-A177-3AD203B41FA5}">
                      <a16:colId xmlns:a16="http://schemas.microsoft.com/office/drawing/2014/main" val="3209582804"/>
                    </a:ext>
                  </a:extLst>
                </a:gridCol>
                <a:gridCol w="1868805">
                  <a:extLst>
                    <a:ext uri="{9D8B030D-6E8A-4147-A177-3AD203B41FA5}">
                      <a16:colId xmlns:a16="http://schemas.microsoft.com/office/drawing/2014/main" val="3378913700"/>
                    </a:ext>
                  </a:extLst>
                </a:gridCol>
                <a:gridCol w="826770">
                  <a:extLst>
                    <a:ext uri="{9D8B030D-6E8A-4147-A177-3AD203B41FA5}">
                      <a16:colId xmlns:a16="http://schemas.microsoft.com/office/drawing/2014/main" val="1399523921"/>
                    </a:ext>
                  </a:extLst>
                </a:gridCol>
                <a:gridCol w="1890118">
                  <a:extLst>
                    <a:ext uri="{9D8B030D-6E8A-4147-A177-3AD203B41FA5}">
                      <a16:colId xmlns:a16="http://schemas.microsoft.com/office/drawing/2014/main" val="3235508088"/>
                    </a:ext>
                  </a:extLst>
                </a:gridCol>
              </a:tblGrid>
              <a:tr h="295274">
                <a:tc>
                  <a:txBody>
                    <a:bodyPr/>
                    <a:lstStyle/>
                    <a:p>
                      <a:r>
                        <a:rPr kumimoji="1" lang="ja-JP" altLang="en-US" sz="1200" b="1" dirty="0" smtClean="0">
                          <a:solidFill>
                            <a:schemeClr val="tx1"/>
                          </a:solidFill>
                          <a:latin typeface="HGｺﾞｼｯｸM" panose="020B0609000000000000" pitchFamily="49" charset="-128"/>
                          <a:ea typeface="HGｺﾞｼｯｸM" panose="020B0609000000000000" pitchFamily="49" charset="-128"/>
                        </a:rPr>
                        <a:t>団体名</a:t>
                      </a:r>
                      <a:endParaRPr kumimoji="1" lang="ja-JP" altLang="en-US" sz="1200" b="1" dirty="0">
                        <a:solidFill>
                          <a:schemeClr val="tx1"/>
                        </a:solidFill>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0237623"/>
                  </a:ext>
                </a:extLst>
              </a:tr>
              <a:tr h="274319">
                <a:tc>
                  <a:txBody>
                    <a:bodyPr/>
                    <a:lstStyle/>
                    <a:p>
                      <a:r>
                        <a:rPr kumimoji="1" lang="ja-JP" altLang="en-US" sz="1200" b="1" dirty="0" smtClean="0">
                          <a:latin typeface="HGｺﾞｼｯｸM" panose="020B0609000000000000" pitchFamily="49" charset="-128"/>
                          <a:ea typeface="HGｺﾞｼｯｸM" panose="020B0609000000000000" pitchFamily="49" charset="-128"/>
                        </a:rPr>
                        <a:t>代表者名</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参加人数</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　　　　　　　　　人</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246200"/>
                  </a:ext>
                </a:extLst>
              </a:tr>
              <a:tr h="539114">
                <a:tc>
                  <a:txBody>
                    <a:bodyPr/>
                    <a:lstStyle/>
                    <a:p>
                      <a:r>
                        <a:rPr kumimoji="1" lang="ja-JP" altLang="en-US" sz="1200" b="1" dirty="0" smtClean="0">
                          <a:latin typeface="HGｺﾞｼｯｸM" panose="020B0609000000000000" pitchFamily="49" charset="-128"/>
                          <a:ea typeface="HGｺﾞｼｯｸM" panose="020B0609000000000000" pitchFamily="49" charset="-128"/>
                        </a:rPr>
                        <a:t>住所</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200" b="1" dirty="0" smtClean="0">
                          <a:latin typeface="HGｺﾞｼｯｸM" panose="020B0609000000000000" pitchFamily="49" charset="-128"/>
                          <a:ea typeface="HGｺﾞｼｯｸM" panose="020B0609000000000000" pitchFamily="49" charset="-128"/>
                        </a:rPr>
                        <a:t>〒</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2000834"/>
                  </a:ext>
                </a:extLst>
              </a:tr>
              <a:tr h="345076">
                <a:tc>
                  <a:txBody>
                    <a:bodyPr/>
                    <a:lstStyle/>
                    <a:p>
                      <a:r>
                        <a:rPr kumimoji="1" lang="ja-JP" altLang="en-US" sz="1200" b="1" dirty="0" smtClean="0">
                          <a:latin typeface="HGｺﾞｼｯｸM" panose="020B0609000000000000" pitchFamily="49" charset="-128"/>
                          <a:ea typeface="HGｺﾞｼｯｸM" panose="020B0609000000000000" pitchFamily="49" charset="-128"/>
                        </a:rPr>
                        <a:t>電話</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E-mail</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849783"/>
                  </a:ext>
                </a:extLst>
              </a:tr>
              <a:tr h="417195">
                <a:tc>
                  <a:txBody>
                    <a:bodyPr/>
                    <a:lstStyle/>
                    <a:p>
                      <a:r>
                        <a:rPr kumimoji="1" lang="ja-JP" altLang="en-US" sz="1200" b="1" dirty="0" smtClean="0">
                          <a:latin typeface="HGｺﾞｼｯｸM" panose="020B0609000000000000" pitchFamily="49" charset="-128"/>
                          <a:ea typeface="HGｺﾞｼｯｸM" panose="020B0609000000000000" pitchFamily="49" charset="-128"/>
                        </a:rPr>
                        <a:t>テーマ</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1557949"/>
                  </a:ext>
                </a:extLst>
              </a:tr>
              <a:tr h="1466849">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団体の活動内容（</a:t>
                      </a:r>
                      <a:r>
                        <a:rPr kumimoji="1" lang="en-US" altLang="ja-JP" sz="1200" b="1" dirty="0" smtClean="0">
                          <a:latin typeface="HGｺﾞｼｯｸM" panose="020B0609000000000000" pitchFamily="49" charset="-128"/>
                          <a:ea typeface="HGｺﾞｼｯｸM" panose="020B0609000000000000" pitchFamily="49" charset="-128"/>
                        </a:rPr>
                        <a:t>300</a:t>
                      </a:r>
                      <a:r>
                        <a:rPr kumimoji="1" lang="ja-JP" altLang="en-US" sz="1200" b="1" dirty="0" smtClean="0">
                          <a:latin typeface="HGｺﾞｼｯｸM" panose="020B0609000000000000" pitchFamily="49" charset="-128"/>
                          <a:ea typeface="HGｺﾞｼｯｸM" panose="020B0609000000000000" pitchFamily="49" charset="-128"/>
                        </a:rPr>
                        <a:t>字程度）</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8740873"/>
                  </a:ext>
                </a:extLst>
              </a:tr>
              <a:tr h="876300">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話したい内容（詳細）</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01988"/>
                  </a:ext>
                </a:extLst>
              </a:tr>
              <a:tr h="863872">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団体の活動を通じての市政への提言</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1730011"/>
                  </a:ext>
                </a:extLst>
              </a:tr>
            </a:tbl>
          </a:graphicData>
        </a:graphic>
      </p:graphicFrame>
      <p:sp>
        <p:nvSpPr>
          <p:cNvPr id="12" name="テキスト ボックス 11"/>
          <p:cNvSpPr txBox="1"/>
          <p:nvPr/>
        </p:nvSpPr>
        <p:spPr>
          <a:xfrm>
            <a:off x="747595" y="8605671"/>
            <a:ext cx="5634876" cy="1477328"/>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000" dirty="0">
                <a:latin typeface="HGｺﾞｼｯｸM" panose="020B0609000000000000" pitchFamily="49" charset="-128"/>
                <a:ea typeface="HGｺﾞｼｯｸM" panose="020B0609000000000000" pitchFamily="49" charset="-128"/>
              </a:rPr>
              <a:t>次</a:t>
            </a:r>
            <a:r>
              <a:rPr lang="ja-JP" altLang="en-US" sz="1000" dirty="0" smtClean="0">
                <a:latin typeface="HGｺﾞｼｯｸM" panose="020B0609000000000000" pitchFamily="49" charset="-128"/>
                <a:ea typeface="HGｺﾞｼｯｸM" panose="020B0609000000000000" pitchFamily="49" charset="-128"/>
              </a:rPr>
              <a:t>に該当する場合は、対象外とさせていただきます</a:t>
            </a:r>
            <a:r>
              <a:rPr lang="ja-JP" altLang="ja-JP" sz="1000" dirty="0" smtClean="0">
                <a:latin typeface="HGｺﾞｼｯｸM" panose="020B0609000000000000" pitchFamily="49" charset="-128"/>
                <a:ea typeface="HGｺﾞｼｯｸM" panose="020B0609000000000000" pitchFamily="49" charset="-128"/>
              </a:rPr>
              <a:t>。</a:t>
            </a:r>
            <a:endParaRPr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1</a:t>
            </a:r>
            <a:r>
              <a:rPr kumimoji="1" lang="ja-JP" altLang="en-US" sz="1000" dirty="0" smtClean="0">
                <a:latin typeface="HGｺﾞｼｯｸM" panose="020B0609000000000000" pitchFamily="49" charset="-128"/>
                <a:ea typeface="HGｺﾞｼｯｸM" panose="020B0609000000000000" pitchFamily="49" charset="-128"/>
              </a:rPr>
              <a:t>）営利を目的とする団体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2</a:t>
            </a:r>
            <a:r>
              <a:rPr kumimoji="1" lang="ja-JP" altLang="en-US" sz="1000" dirty="0" smtClean="0">
                <a:latin typeface="HGｺﾞｼｯｸM" panose="020B0609000000000000" pitchFamily="49" charset="-128"/>
                <a:ea typeface="HGｺﾞｼｯｸM" panose="020B0609000000000000" pitchFamily="49" charset="-128"/>
              </a:rPr>
              <a:t>）政治的または宗教的な団体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3</a:t>
            </a:r>
            <a:r>
              <a:rPr kumimoji="1" lang="ja-JP" altLang="en-US" sz="1000" dirty="0" smtClean="0">
                <a:latin typeface="HGｺﾞｼｯｸM" panose="020B0609000000000000" pitchFamily="49" charset="-128"/>
                <a:ea typeface="HGｺﾞｼｯｸM" panose="020B0609000000000000" pitchFamily="49" charset="-128"/>
              </a:rPr>
              <a:t>）公序良俗に反する活動をする、またはそのおそれがある団体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4</a:t>
            </a:r>
            <a:r>
              <a:rPr kumimoji="1" lang="ja-JP" altLang="en-US" sz="1000" dirty="0" smtClean="0">
                <a:latin typeface="HGｺﾞｼｯｸM" panose="020B0609000000000000" pitchFamily="49" charset="-128"/>
                <a:ea typeface="HGｺﾞｼｯｸM" panose="020B0609000000000000" pitchFamily="49" charset="-128"/>
              </a:rPr>
              <a:t>）特定個人、または特定団体に対する誹謗・中傷を懇談の内容として希望する団体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5</a:t>
            </a:r>
            <a:r>
              <a:rPr kumimoji="1" lang="ja-JP" altLang="en-US" sz="1000" dirty="0" smtClean="0">
                <a:latin typeface="HGｺﾞｼｯｸM" panose="020B0609000000000000" pitchFamily="49" charset="-128"/>
                <a:ea typeface="HGｺﾞｼｯｸM" panose="020B0609000000000000" pitchFamily="49" charset="-128"/>
              </a:rPr>
              <a:t>）市を当事者とする裁判において係争中である事項を懇談の内容として希望する団体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6</a:t>
            </a:r>
            <a:r>
              <a:rPr kumimoji="1" lang="ja-JP" altLang="en-US" sz="1000" dirty="0" smtClean="0">
                <a:latin typeface="HGｺﾞｼｯｸM" panose="020B0609000000000000" pitchFamily="49" charset="-128"/>
                <a:ea typeface="HGｺﾞｼｯｸM" panose="020B0609000000000000" pitchFamily="49" charset="-128"/>
              </a:rPr>
              <a:t>）既に市議会に対する請願、陳情または市に対する要望書を提出している事項を懇談の内容</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　</a:t>
            </a:r>
            <a:r>
              <a:rPr kumimoji="1" lang="ja-JP" altLang="en-US" sz="1000" dirty="0" smtClean="0">
                <a:latin typeface="HGｺﾞｼｯｸM" panose="020B0609000000000000" pitchFamily="49" charset="-128"/>
                <a:ea typeface="HGｺﾞｼｯｸM" panose="020B0609000000000000" pitchFamily="49" charset="-128"/>
              </a:rPr>
              <a:t>　 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7</a:t>
            </a:r>
            <a:r>
              <a:rPr kumimoji="1" lang="ja-JP" altLang="en-US" sz="1000" dirty="0" smtClean="0">
                <a:latin typeface="HGｺﾞｼｯｸM" panose="020B0609000000000000" pitchFamily="49" charset="-128"/>
                <a:ea typeface="HGｺﾞｼｯｸM" panose="020B0609000000000000" pitchFamily="49" charset="-128"/>
              </a:rPr>
              <a:t>）その他、「市長と話そう」の趣旨に照らし適当ではないと認められる団体</a:t>
            </a:r>
            <a:endParaRPr kumimoji="1" lang="en-US" altLang="ja-JP" sz="1000" dirty="0" smtClean="0">
              <a:latin typeface="HGｺﾞｼｯｸM" panose="020B0609000000000000" pitchFamily="49" charset="-128"/>
              <a:ea typeface="HGｺﾞｼｯｸM" panose="020B0609000000000000" pitchFamily="49" charset="-128"/>
            </a:endParaRPr>
          </a:p>
        </p:txBody>
      </p:sp>
      <p:sp>
        <p:nvSpPr>
          <p:cNvPr id="13" name="テキスト ボックス 12"/>
          <p:cNvSpPr txBox="1"/>
          <p:nvPr/>
        </p:nvSpPr>
        <p:spPr>
          <a:xfrm>
            <a:off x="747595" y="1025360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a:t>
            </a:r>
            <a:r>
              <a:rPr kumimoji="1" lang="ja-JP" altLang="en-US" sz="1200" b="1" smtClean="0">
                <a:latin typeface="HG丸ｺﾞｼｯｸM-PRO" panose="020F0600000000000000" pitchFamily="50" charset="-128"/>
                <a:ea typeface="HG丸ｺﾞｼｯｸM-PRO" panose="020F0600000000000000" pitchFamily="50" charset="-128"/>
              </a:rPr>
              <a:t>　</a:t>
            </a:r>
            <a:r>
              <a:rPr kumimoji="1" lang="ja-JP" altLang="en-US" sz="1200" b="1">
                <a:latin typeface="HG丸ｺﾞｼｯｸM-PRO" panose="020F0600000000000000" pitchFamily="50" charset="-128"/>
                <a:ea typeface="HG丸ｺﾞｼｯｸM-PRO" panose="020F0600000000000000" pitchFamily="50" charset="-128"/>
              </a:rPr>
              <a:t>市長公室</a:t>
            </a:r>
            <a:r>
              <a:rPr kumimoji="1" lang="ja-JP" altLang="en-US" sz="1200" b="1" dirty="0" smtClean="0">
                <a:latin typeface="HG丸ｺﾞｼｯｸM-PRO" panose="020F0600000000000000" pitchFamily="50" charset="-128"/>
                <a:ea typeface="HG丸ｺﾞｼｯｸM-PRO" panose="020F0600000000000000" pitchFamily="50" charset="-128"/>
              </a:rPr>
              <a:t>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14" name="Picture 2" descr="市章カラー"/>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7595" y="931014"/>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ロゴタイプ横漢字"/>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6230" y="1036779"/>
            <a:ext cx="827087" cy="29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40645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TotalTime>
  <Words>476</Words>
  <Application>Microsoft Office PowerPoint</Application>
  <PresentationFormat>ワイド画面</PresentationFormat>
  <Paragraphs>72</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HGSｺﾞｼｯｸE</vt:lpstr>
      <vt:lpstr>HGｺﾞｼｯｸM</vt:lpstr>
      <vt:lpstr>HG丸ｺﾞｼｯｸM-PRO</vt:lpstr>
      <vt:lpstr>UD デジタル 教科書体 N-B</vt:lpstr>
      <vt:lpstr>游ゴシック</vt:lpstr>
      <vt:lpstr>游ゴシック Light</vt:lpstr>
      <vt:lpstr>Arial</vt:lpstr>
      <vt:lpstr>Calibri</vt:lpstr>
      <vt:lpstr>Calibri Light</vt:lpstr>
      <vt:lpstr>Office テーマ</vt:lpstr>
      <vt:lpstr>市長と話そう</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市長と話そう</dc:title>
  <dc:creator>Windows ユーザー</dc:creator>
  <cp:lastModifiedBy>Windows ユーザー</cp:lastModifiedBy>
  <cp:revision>19</cp:revision>
  <cp:lastPrinted>2023-06-22T01:31:31Z</cp:lastPrinted>
  <dcterms:created xsi:type="dcterms:W3CDTF">2023-06-21T01:27:04Z</dcterms:created>
  <dcterms:modified xsi:type="dcterms:W3CDTF">2026-07-02T06:51:33Z</dcterms:modified>
</cp:coreProperties>
</file>