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7" r:id="rId3"/>
  </p:sldIdLst>
  <p:sldSz cx="6858000" cy="12192000"/>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AEEF4"/>
    <a:srgbClr val="A2E9F0"/>
    <a:srgbClr val="BBD6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2" d="100"/>
          <a:sy n="42" d="100"/>
        </p:scale>
        <p:origin x="249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3077739" cy="513429"/>
          </a:xfrm>
          <a:prstGeom prst="rect">
            <a:avLst/>
          </a:prstGeom>
        </p:spPr>
        <p:txBody>
          <a:bodyPr vert="horz" lIns="94778" tIns="47389" rIns="94778" bIns="47389"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3093" y="0"/>
            <a:ext cx="3077739" cy="513429"/>
          </a:xfrm>
          <a:prstGeom prst="rect">
            <a:avLst/>
          </a:prstGeom>
        </p:spPr>
        <p:txBody>
          <a:bodyPr vert="horz" lIns="94778" tIns="47389" rIns="94778" bIns="47389" rtlCol="0"/>
          <a:lstStyle>
            <a:lvl1pPr algn="r">
              <a:defRPr sz="1200"/>
            </a:lvl1pPr>
          </a:lstStyle>
          <a:p>
            <a:fld id="{0F4A5A39-E3C7-433F-98F7-ACEF4D2DB8E0}" type="datetimeFigureOut">
              <a:rPr kumimoji="1" lang="ja-JP" altLang="en-US" smtClean="0"/>
              <a:t>2026/4/10</a:t>
            </a:fld>
            <a:endParaRPr kumimoji="1" lang="ja-JP" altLang="en-US"/>
          </a:p>
        </p:txBody>
      </p:sp>
      <p:sp>
        <p:nvSpPr>
          <p:cNvPr id="4" name="スライド イメージ プレースホルダー 3"/>
          <p:cNvSpPr>
            <a:spLocks noGrp="1" noRot="1" noChangeAspect="1"/>
          </p:cNvSpPr>
          <p:nvPr>
            <p:ph type="sldImg" idx="2"/>
          </p:nvPr>
        </p:nvSpPr>
        <p:spPr>
          <a:xfrm>
            <a:off x="2579688" y="1279525"/>
            <a:ext cx="1943100" cy="3452813"/>
          </a:xfrm>
          <a:prstGeom prst="rect">
            <a:avLst/>
          </a:prstGeom>
          <a:noFill/>
          <a:ln w="12700">
            <a:solidFill>
              <a:prstClr val="black"/>
            </a:solidFill>
          </a:ln>
        </p:spPr>
        <p:txBody>
          <a:bodyPr vert="horz" lIns="94778" tIns="47389" rIns="94778" bIns="47389" rtlCol="0" anchor="ctr"/>
          <a:lstStyle/>
          <a:p>
            <a:endParaRPr lang="ja-JP" altLang="en-US"/>
          </a:p>
        </p:txBody>
      </p:sp>
      <p:sp>
        <p:nvSpPr>
          <p:cNvPr id="5" name="ノート プレースホルダー 4"/>
          <p:cNvSpPr>
            <a:spLocks noGrp="1"/>
          </p:cNvSpPr>
          <p:nvPr>
            <p:ph type="body" sz="quarter" idx="3"/>
          </p:nvPr>
        </p:nvSpPr>
        <p:spPr>
          <a:xfrm>
            <a:off x="710248" y="4924643"/>
            <a:ext cx="5681980" cy="4029254"/>
          </a:xfrm>
          <a:prstGeom prst="rect">
            <a:avLst/>
          </a:prstGeom>
        </p:spPr>
        <p:txBody>
          <a:bodyPr vert="horz" lIns="94778" tIns="47389" rIns="94778" bIns="47389"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719599"/>
            <a:ext cx="3077739" cy="513428"/>
          </a:xfrm>
          <a:prstGeom prst="rect">
            <a:avLst/>
          </a:prstGeom>
        </p:spPr>
        <p:txBody>
          <a:bodyPr vert="horz" lIns="94778" tIns="47389" rIns="94778" bIns="4738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3093" y="9719599"/>
            <a:ext cx="3077739" cy="513428"/>
          </a:xfrm>
          <a:prstGeom prst="rect">
            <a:avLst/>
          </a:prstGeom>
        </p:spPr>
        <p:txBody>
          <a:bodyPr vert="horz" lIns="94778" tIns="47389" rIns="94778" bIns="47389" rtlCol="0" anchor="b"/>
          <a:lstStyle>
            <a:lvl1pPr algn="r">
              <a:defRPr sz="1200"/>
            </a:lvl1pPr>
          </a:lstStyle>
          <a:p>
            <a:fld id="{86327DA4-8FFD-4946-B6F6-069BE5B93471}" type="slidenum">
              <a:rPr kumimoji="1" lang="ja-JP" altLang="en-US" smtClean="0"/>
              <a:t>‹#›</a:t>
            </a:fld>
            <a:endParaRPr kumimoji="1" lang="ja-JP" altLang="en-US"/>
          </a:p>
        </p:txBody>
      </p:sp>
    </p:spTree>
    <p:extLst>
      <p:ext uri="{BB962C8B-B14F-4D97-AF65-F5344CB8AC3E}">
        <p14:creationId xmlns:p14="http://schemas.microsoft.com/office/powerpoint/2010/main" val="25534289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50A006D2-1B1A-44EF-897E-D864B0BFA997}"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3199352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0A006D2-1B1A-44EF-897E-D864B0BFA997}"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1856056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0A006D2-1B1A-44EF-897E-D864B0BFA997}"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825577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0A006D2-1B1A-44EF-897E-D864B0BFA997}"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2035362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50A006D2-1B1A-44EF-897E-D864B0BFA997}"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791260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50A006D2-1B1A-44EF-897E-D864B0BFA997}" type="datetimeFigureOut">
              <a:rPr kumimoji="1" lang="ja-JP" altLang="en-US" smtClean="0"/>
              <a:t>2026/4/10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1270267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4453467"/>
            <a:ext cx="2901255" cy="6550379"/>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4453467"/>
            <a:ext cx="2915543" cy="6550379"/>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50A006D2-1B1A-44EF-897E-D864B0BFA997}" type="datetimeFigureOut">
              <a:rPr kumimoji="1" lang="ja-JP" altLang="en-US" smtClean="0"/>
              <a:t>2026/4/10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4126749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50A006D2-1B1A-44EF-897E-D864B0BFA997}" type="datetimeFigureOut">
              <a:rPr kumimoji="1" lang="ja-JP" altLang="en-US" smtClean="0"/>
              <a:t>2026/4/10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3488555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A006D2-1B1A-44EF-897E-D864B0BFA997}" type="datetimeFigureOut">
              <a:rPr kumimoji="1" lang="ja-JP" altLang="en-US" smtClean="0"/>
              <a:t>2026/4/10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1583103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0A006D2-1B1A-44EF-897E-D864B0BFA997}" type="datetimeFigureOut">
              <a:rPr kumimoji="1" lang="ja-JP" altLang="en-US" smtClean="0"/>
              <a:t>2026/4/10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3552453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0A006D2-1B1A-44EF-897E-D864B0BFA997}" type="datetimeFigureOut">
              <a:rPr kumimoji="1" lang="ja-JP" altLang="en-US" smtClean="0"/>
              <a:t>2026/4/10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1899234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50A006D2-1B1A-44EF-897E-D864B0BFA997}" type="datetimeFigureOut">
              <a:rPr kumimoji="1" lang="ja-JP" altLang="en-US" smtClean="0"/>
              <a:t>2026/4/10</a:t>
            </a:fld>
            <a:endParaRPr kumimoji="1" lang="ja-JP" altLang="en-US"/>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C7ACEDCC-B9D7-4294-80A1-58879261D0F0}" type="slidenum">
              <a:rPr kumimoji="1" lang="ja-JP" altLang="en-US" smtClean="0"/>
              <a:t>‹#›</a:t>
            </a:fld>
            <a:endParaRPr kumimoji="1" lang="ja-JP" altLang="en-US"/>
          </a:p>
        </p:txBody>
      </p:sp>
    </p:spTree>
    <p:extLst>
      <p:ext uri="{BB962C8B-B14F-4D97-AF65-F5344CB8AC3E}">
        <p14:creationId xmlns:p14="http://schemas.microsoft.com/office/powerpoint/2010/main" val="30088842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楕円 5"/>
          <p:cNvSpPr/>
          <p:nvPr/>
        </p:nvSpPr>
        <p:spPr>
          <a:xfrm>
            <a:off x="952500" y="1336597"/>
            <a:ext cx="4895850" cy="980301"/>
          </a:xfrm>
          <a:prstGeom prst="ellipse">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ctrTitle"/>
          </p:nvPr>
        </p:nvSpPr>
        <p:spPr>
          <a:xfrm>
            <a:off x="847725" y="1380426"/>
            <a:ext cx="5105400" cy="838201"/>
          </a:xfrm>
        </p:spPr>
        <p:txBody>
          <a:bodyPr>
            <a:normAutofit/>
          </a:bodyPr>
          <a:lstStyle/>
          <a:p>
            <a:r>
              <a:rPr kumimoji="1" lang="ja-JP" altLang="en-US" dirty="0" smtClean="0">
                <a:latin typeface="UD デジタル 教科書体 N-B" panose="02020700000000000000" pitchFamily="17" charset="-128"/>
                <a:ea typeface="UD デジタル 教科書体 N-B" panose="02020700000000000000" pitchFamily="17" charset="-128"/>
              </a:rPr>
              <a:t>市長と話そう</a:t>
            </a:r>
            <a:endParaRPr kumimoji="1" lang="ja-JP" altLang="en-US" dirty="0">
              <a:latin typeface="UD デジタル 教科書体 N-B" panose="02020700000000000000" pitchFamily="17" charset="-128"/>
              <a:ea typeface="UD デジタル 教科書体 N-B" panose="02020700000000000000" pitchFamily="17" charset="-128"/>
            </a:endParaRPr>
          </a:p>
        </p:txBody>
      </p:sp>
      <p:sp>
        <p:nvSpPr>
          <p:cNvPr id="4" name="テキスト ボックス 3"/>
          <p:cNvSpPr txBox="1"/>
          <p:nvPr/>
        </p:nvSpPr>
        <p:spPr>
          <a:xfrm>
            <a:off x="4767145" y="934821"/>
            <a:ext cx="1723549" cy="276999"/>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sz="1200" dirty="0" smtClean="0">
                <a:latin typeface="HG丸ｺﾞｼｯｸM-PRO" panose="020F0600000000000000" pitchFamily="50" charset="-128"/>
                <a:ea typeface="HG丸ｺﾞｼｯｸM-PRO" panose="020F0600000000000000" pitchFamily="50" charset="-128"/>
              </a:rPr>
              <a:t>市長と気軽に意見交換</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5" name="テキスト ボックス 4"/>
          <p:cNvSpPr txBox="1"/>
          <p:nvPr/>
        </p:nvSpPr>
        <p:spPr>
          <a:xfrm>
            <a:off x="424099" y="2390957"/>
            <a:ext cx="5762150" cy="646331"/>
          </a:xfrm>
          <a:prstGeom prst="rect">
            <a:avLst/>
          </a:prstGeom>
          <a:solidFill>
            <a:srgbClr val="BAEEF4"/>
          </a:solidFill>
        </p:spPr>
        <p:txBody>
          <a:bodyPr wrap="square" rtlCol="0">
            <a:spAutoFit/>
          </a:bodyPr>
          <a:lstStyle/>
          <a:p>
            <a:r>
              <a:rPr kumimoji="1" lang="ja-JP" altLang="en-US" sz="1200" dirty="0" smtClean="0">
                <a:latin typeface="HG丸ｺﾞｼｯｸM-PRO" panose="020F0600000000000000" pitchFamily="50" charset="-128"/>
                <a:ea typeface="HG丸ｺﾞｼｯｸM-PRO" panose="020F0600000000000000" pitchFamily="50" charset="-128"/>
              </a:rPr>
              <a:t>浜松市内にお住まいの市民グループの皆さん、</a:t>
            </a:r>
            <a:endParaRPr kumimoji="1" lang="en-US" altLang="ja-JP" sz="1200" dirty="0" smtClean="0">
              <a:latin typeface="HG丸ｺﾞｼｯｸM-PRO" panose="020F0600000000000000" pitchFamily="50" charset="-128"/>
              <a:ea typeface="HG丸ｺﾞｼｯｸM-PRO" panose="020F0600000000000000" pitchFamily="50" charset="-128"/>
            </a:endParaRPr>
          </a:p>
          <a:p>
            <a:r>
              <a:rPr kumimoji="1" lang="ja-JP" altLang="en-US" sz="1200" dirty="0">
                <a:latin typeface="HG丸ｺﾞｼｯｸM-PRO" panose="020F0600000000000000" pitchFamily="50" charset="-128"/>
                <a:ea typeface="HG丸ｺﾞｼｯｸM-PRO" panose="020F0600000000000000" pitchFamily="50" charset="-128"/>
              </a:rPr>
              <a:t>浜松市</a:t>
            </a:r>
            <a:r>
              <a:rPr kumimoji="1" lang="ja-JP" altLang="en-US" sz="1200" dirty="0" smtClean="0">
                <a:latin typeface="HG丸ｺﾞｼｯｸM-PRO" panose="020F0600000000000000" pitchFamily="50" charset="-128"/>
                <a:ea typeface="HG丸ｺﾞｼｯｸM-PRO" panose="020F0600000000000000" pitchFamily="50" charset="-128"/>
              </a:rPr>
              <a:t>に通勤・通学している市民グループの皆さん、</a:t>
            </a:r>
            <a:endParaRPr kumimoji="1" lang="en-US" altLang="ja-JP" sz="1200" dirty="0" smtClean="0">
              <a:latin typeface="HG丸ｺﾞｼｯｸM-PRO" panose="020F0600000000000000" pitchFamily="50" charset="-128"/>
              <a:ea typeface="HG丸ｺﾞｼｯｸM-PRO" panose="020F0600000000000000" pitchFamily="50" charset="-128"/>
            </a:endParaRPr>
          </a:p>
          <a:p>
            <a:r>
              <a:rPr kumimoji="1" lang="ja-JP" altLang="en-US" sz="1200" dirty="0">
                <a:latin typeface="HG丸ｺﾞｼｯｸM-PRO" panose="020F0600000000000000" pitchFamily="50" charset="-128"/>
                <a:ea typeface="HG丸ｺﾞｼｯｸM-PRO" panose="020F0600000000000000" pitchFamily="50" charset="-128"/>
              </a:rPr>
              <a:t>皆さん</a:t>
            </a:r>
            <a:r>
              <a:rPr kumimoji="1" lang="ja-JP" altLang="en-US" sz="1200" dirty="0" smtClean="0">
                <a:latin typeface="HG丸ｺﾞｼｯｸM-PRO" panose="020F0600000000000000" pitchFamily="50" charset="-128"/>
                <a:ea typeface="HG丸ｺﾞｼｯｸM-PRO" panose="020F0600000000000000" pitchFamily="50" charset="-128"/>
              </a:rPr>
              <a:t>が日ごろ感じていることについて、</a:t>
            </a:r>
            <a:r>
              <a:rPr kumimoji="1" lang="ja-JP" altLang="en-US" sz="1200" b="1" dirty="0" smtClean="0">
                <a:latin typeface="HGSｺﾞｼｯｸE" panose="020B0900000000000000" pitchFamily="50" charset="-128"/>
                <a:ea typeface="HGSｺﾞｼｯｸE" panose="020B0900000000000000" pitchFamily="50" charset="-128"/>
              </a:rPr>
              <a:t>市長と気軽に意見交換</a:t>
            </a:r>
            <a:r>
              <a:rPr kumimoji="1" lang="ja-JP" altLang="en-US" sz="1200" dirty="0" smtClean="0">
                <a:latin typeface="HG丸ｺﾞｼｯｸM-PRO" panose="020F0600000000000000" pitchFamily="50" charset="-128"/>
                <a:ea typeface="HG丸ｺﾞｼｯｸM-PRO" panose="020F0600000000000000" pitchFamily="50" charset="-128"/>
              </a:rPr>
              <a:t>しませんか？</a:t>
            </a:r>
            <a:endParaRPr kumimoji="1" lang="ja-JP" altLang="en-US" sz="1200" dirty="0">
              <a:latin typeface="HG丸ｺﾞｼｯｸM-PRO" panose="020F0600000000000000" pitchFamily="50" charset="-128"/>
              <a:ea typeface="HG丸ｺﾞｼｯｸM-PRO" panose="020F0600000000000000" pitchFamily="50" charset="-128"/>
            </a:endParaRPr>
          </a:p>
        </p:txBody>
      </p:sp>
      <p:pic>
        <p:nvPicPr>
          <p:cNvPr id="7" name="図 6"/>
          <p:cNvPicPr>
            <a:picLocks noChangeAspect="1"/>
          </p:cNvPicPr>
          <p:nvPr/>
        </p:nvPicPr>
        <p:blipFill>
          <a:blip r:embed="rId2"/>
          <a:stretch>
            <a:fillRect/>
          </a:stretch>
        </p:blipFill>
        <p:spPr>
          <a:xfrm>
            <a:off x="4229545" y="5012497"/>
            <a:ext cx="2025017" cy="2082149"/>
          </a:xfrm>
          <a:prstGeom prst="rect">
            <a:avLst/>
          </a:prstGeom>
        </p:spPr>
      </p:pic>
      <p:sp>
        <p:nvSpPr>
          <p:cNvPr id="8" name="波線 7"/>
          <p:cNvSpPr/>
          <p:nvPr/>
        </p:nvSpPr>
        <p:spPr>
          <a:xfrm>
            <a:off x="568357" y="3210481"/>
            <a:ext cx="1076325" cy="438150"/>
          </a:xfrm>
          <a:prstGeom prst="wave">
            <a:avLst/>
          </a:prstGeom>
          <a:solidFill>
            <a:schemeClr val="accent1">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HGｺﾞｼｯｸM" panose="020B0609000000000000" pitchFamily="49" charset="-128"/>
                <a:ea typeface="HGｺﾞｼｯｸM" panose="020B0609000000000000" pitchFamily="49" charset="-128"/>
              </a:rPr>
              <a:t>開催例</a:t>
            </a:r>
            <a:endParaRPr kumimoji="1" lang="ja-JP" altLang="en-US" sz="1400" dirty="0">
              <a:solidFill>
                <a:schemeClr val="tx1"/>
              </a:solidFill>
              <a:latin typeface="HGｺﾞｼｯｸM" panose="020B0609000000000000" pitchFamily="49" charset="-128"/>
              <a:ea typeface="HGｺﾞｼｯｸM" panose="020B0609000000000000" pitchFamily="49" charset="-128"/>
            </a:endParaRPr>
          </a:p>
        </p:txBody>
      </p:sp>
      <p:sp>
        <p:nvSpPr>
          <p:cNvPr id="9" name="十二角形 8"/>
          <p:cNvSpPr/>
          <p:nvPr/>
        </p:nvSpPr>
        <p:spPr>
          <a:xfrm>
            <a:off x="981075" y="3820022"/>
            <a:ext cx="647700" cy="638175"/>
          </a:xfrm>
          <a:prstGeom prst="dodecagon">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 name="図 9"/>
          <p:cNvPicPr>
            <a:picLocks noChangeAspect="1"/>
          </p:cNvPicPr>
          <p:nvPr/>
        </p:nvPicPr>
        <p:blipFill>
          <a:blip r:embed="rId3"/>
          <a:stretch>
            <a:fillRect/>
          </a:stretch>
        </p:blipFill>
        <p:spPr>
          <a:xfrm>
            <a:off x="981075" y="4638729"/>
            <a:ext cx="682811" cy="676715"/>
          </a:xfrm>
          <a:prstGeom prst="rect">
            <a:avLst/>
          </a:prstGeom>
        </p:spPr>
      </p:pic>
      <p:pic>
        <p:nvPicPr>
          <p:cNvPr id="11" name="図 10"/>
          <p:cNvPicPr>
            <a:picLocks noChangeAspect="1"/>
          </p:cNvPicPr>
          <p:nvPr/>
        </p:nvPicPr>
        <p:blipFill>
          <a:blip r:embed="rId3"/>
          <a:stretch>
            <a:fillRect/>
          </a:stretch>
        </p:blipFill>
        <p:spPr>
          <a:xfrm>
            <a:off x="981075" y="5491927"/>
            <a:ext cx="682811" cy="676715"/>
          </a:xfrm>
          <a:prstGeom prst="rect">
            <a:avLst/>
          </a:prstGeom>
        </p:spPr>
      </p:pic>
      <p:pic>
        <p:nvPicPr>
          <p:cNvPr id="12" name="図 11"/>
          <p:cNvPicPr>
            <a:picLocks noChangeAspect="1"/>
          </p:cNvPicPr>
          <p:nvPr/>
        </p:nvPicPr>
        <p:blipFill>
          <a:blip r:embed="rId3"/>
          <a:stretch>
            <a:fillRect/>
          </a:stretch>
        </p:blipFill>
        <p:spPr>
          <a:xfrm>
            <a:off x="981075" y="6364402"/>
            <a:ext cx="682811" cy="676715"/>
          </a:xfrm>
          <a:prstGeom prst="rect">
            <a:avLst/>
          </a:prstGeom>
        </p:spPr>
      </p:pic>
      <p:cxnSp>
        <p:nvCxnSpPr>
          <p:cNvPr id="14" name="直線コネクタ 13"/>
          <p:cNvCxnSpPr/>
          <p:nvPr/>
        </p:nvCxnSpPr>
        <p:spPr>
          <a:xfrm flipV="1">
            <a:off x="1304924" y="3893544"/>
            <a:ext cx="0" cy="22383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1331656" y="4955999"/>
            <a:ext cx="153922" cy="18551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flipV="1">
            <a:off x="1343250" y="4754384"/>
            <a:ext cx="68197" cy="19548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23" name="図 22"/>
          <p:cNvPicPr>
            <a:picLocks noChangeAspect="1"/>
          </p:cNvPicPr>
          <p:nvPr/>
        </p:nvPicPr>
        <p:blipFill>
          <a:blip r:embed="rId4"/>
          <a:stretch>
            <a:fillRect/>
          </a:stretch>
        </p:blipFill>
        <p:spPr>
          <a:xfrm>
            <a:off x="1336538" y="5629257"/>
            <a:ext cx="109738" cy="225572"/>
          </a:xfrm>
          <a:prstGeom prst="rect">
            <a:avLst/>
          </a:prstGeom>
        </p:spPr>
      </p:pic>
      <p:cxnSp>
        <p:nvCxnSpPr>
          <p:cNvPr id="25" name="直線コネクタ 24"/>
          <p:cNvCxnSpPr/>
          <p:nvPr/>
        </p:nvCxnSpPr>
        <p:spPr>
          <a:xfrm flipH="1" flipV="1">
            <a:off x="1106520" y="5707598"/>
            <a:ext cx="214312" cy="11647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26" name="図 25"/>
          <p:cNvPicPr>
            <a:picLocks noChangeAspect="1"/>
          </p:cNvPicPr>
          <p:nvPr/>
        </p:nvPicPr>
        <p:blipFill>
          <a:blip r:embed="rId4"/>
          <a:stretch>
            <a:fillRect/>
          </a:stretch>
        </p:blipFill>
        <p:spPr>
          <a:xfrm>
            <a:off x="1322480" y="6525212"/>
            <a:ext cx="109738" cy="225572"/>
          </a:xfrm>
          <a:prstGeom prst="rect">
            <a:avLst/>
          </a:prstGeom>
        </p:spPr>
      </p:pic>
      <p:cxnSp>
        <p:nvCxnSpPr>
          <p:cNvPr id="28" name="直線コネクタ 27"/>
          <p:cNvCxnSpPr/>
          <p:nvPr/>
        </p:nvCxnSpPr>
        <p:spPr>
          <a:xfrm flipH="1" flipV="1">
            <a:off x="1216058" y="6496064"/>
            <a:ext cx="88866" cy="21667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テキスト ボックス 28"/>
          <p:cNvSpPr txBox="1"/>
          <p:nvPr/>
        </p:nvSpPr>
        <p:spPr>
          <a:xfrm>
            <a:off x="1634396" y="3300564"/>
            <a:ext cx="3374839" cy="261610"/>
          </a:xfrm>
          <a:prstGeom prst="rect">
            <a:avLst/>
          </a:prstGeom>
          <a:noFill/>
        </p:spPr>
        <p:txBody>
          <a:bodyPr wrap="square" rtlCol="0">
            <a:spAutoFit/>
          </a:bodyPr>
          <a:lstStyle/>
          <a:p>
            <a:r>
              <a:rPr kumimoji="1" lang="en-US" altLang="ja-JP" sz="1100" dirty="0" smtClean="0">
                <a:latin typeface="HG丸ｺﾞｼｯｸM-PRO" panose="020F0600000000000000" pitchFamily="50" charset="-128"/>
                <a:ea typeface="HG丸ｺﾞｼｯｸM-PRO" panose="020F0600000000000000" pitchFamily="50" charset="-128"/>
              </a:rPr>
              <a:t>【</a:t>
            </a:r>
            <a:r>
              <a:rPr kumimoji="1" lang="ja-JP" altLang="en-US" sz="1100" dirty="0" smtClean="0">
                <a:latin typeface="HG丸ｺﾞｼｯｸM-PRO" panose="020F0600000000000000" pitchFamily="50" charset="-128"/>
                <a:ea typeface="HG丸ｺﾞｼｯｸM-PRO" panose="020F0600000000000000" pitchFamily="50" charset="-128"/>
              </a:rPr>
              <a:t>秘書課応接室でランチミーティングの場合</a:t>
            </a:r>
            <a:r>
              <a:rPr kumimoji="1" lang="en-US" altLang="ja-JP" sz="1100" dirty="0" smtClean="0">
                <a:latin typeface="HG丸ｺﾞｼｯｸM-PRO" panose="020F0600000000000000" pitchFamily="50" charset="-128"/>
                <a:ea typeface="HG丸ｺﾞｼｯｸM-PRO" panose="020F0600000000000000" pitchFamily="50" charset="-128"/>
              </a:rPr>
              <a:t>】</a:t>
            </a:r>
          </a:p>
        </p:txBody>
      </p:sp>
      <p:sp>
        <p:nvSpPr>
          <p:cNvPr id="31" name="テキスト ボックス 30"/>
          <p:cNvSpPr txBox="1"/>
          <p:nvPr/>
        </p:nvSpPr>
        <p:spPr>
          <a:xfrm>
            <a:off x="1780935" y="3930011"/>
            <a:ext cx="2809876" cy="430887"/>
          </a:xfrm>
          <a:prstGeom prst="rect">
            <a:avLst/>
          </a:prstGeom>
          <a:noFill/>
        </p:spPr>
        <p:txBody>
          <a:bodyPr wrap="square" rtlCol="0">
            <a:spAutoFit/>
          </a:bodyPr>
          <a:lstStyle/>
          <a:p>
            <a:r>
              <a:rPr kumimoji="1" lang="en-US" altLang="ja-JP" sz="1100" dirty="0" smtClean="0">
                <a:latin typeface="HG丸ｺﾞｼｯｸM-PRO" panose="020F0600000000000000" pitchFamily="50" charset="-128"/>
                <a:ea typeface="HG丸ｺﾞｼｯｸM-PRO" panose="020F0600000000000000" pitchFamily="50" charset="-128"/>
              </a:rPr>
              <a:t>12</a:t>
            </a:r>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smtClean="0">
                <a:latin typeface="HG丸ｺﾞｼｯｸM-PRO" panose="020F0600000000000000" pitchFamily="50" charset="-128"/>
                <a:ea typeface="HG丸ｺﾞｼｯｸM-PRO" panose="020F0600000000000000" pitchFamily="50" charset="-128"/>
              </a:rPr>
              <a:t>00</a:t>
            </a:r>
            <a:r>
              <a:rPr kumimoji="1" lang="ja-JP" altLang="en-US" sz="1100" dirty="0" smtClean="0">
                <a:latin typeface="HG丸ｺﾞｼｯｸM-PRO" panose="020F0600000000000000" pitchFamily="50" charset="-128"/>
                <a:ea typeface="HG丸ｺﾞｼｯｸM-PRO" panose="020F0600000000000000" pitchFamily="50" charset="-128"/>
              </a:rPr>
              <a:t>　開始</a:t>
            </a:r>
            <a:endParaRPr kumimoji="1" lang="en-US" altLang="ja-JP" sz="1100" dirty="0" smtClean="0">
              <a:latin typeface="HG丸ｺﾞｼｯｸM-PRO" panose="020F0600000000000000" pitchFamily="50" charset="-128"/>
              <a:ea typeface="HG丸ｺﾞｼｯｸM-PRO" panose="020F0600000000000000" pitchFamily="50" charset="-128"/>
            </a:endParaRPr>
          </a:p>
          <a:p>
            <a:r>
              <a:rPr kumimoji="1" lang="ja-JP" altLang="en-US" sz="1100" dirty="0" smtClean="0">
                <a:latin typeface="HG丸ｺﾞｼｯｸM-PRO" panose="020F0600000000000000" pitchFamily="50" charset="-128"/>
                <a:ea typeface="HG丸ｺﾞｼｯｸM-PRO" panose="020F0600000000000000" pitchFamily="50" charset="-128"/>
              </a:rPr>
              <a:t>あいさつ・自己紹介</a:t>
            </a:r>
            <a:endParaRPr kumimoji="1" lang="en-US" altLang="ja-JP" sz="1100" dirty="0" smtClean="0">
              <a:latin typeface="HG丸ｺﾞｼｯｸM-PRO" panose="020F0600000000000000" pitchFamily="50" charset="-128"/>
              <a:ea typeface="HG丸ｺﾞｼｯｸM-PRO" panose="020F0600000000000000" pitchFamily="50" charset="-128"/>
            </a:endParaRPr>
          </a:p>
        </p:txBody>
      </p:sp>
      <p:sp>
        <p:nvSpPr>
          <p:cNvPr id="32" name="テキスト ボックス 31"/>
          <p:cNvSpPr txBox="1"/>
          <p:nvPr/>
        </p:nvSpPr>
        <p:spPr>
          <a:xfrm>
            <a:off x="1781811" y="4678179"/>
            <a:ext cx="2809876" cy="600164"/>
          </a:xfrm>
          <a:prstGeom prst="rect">
            <a:avLst/>
          </a:prstGeom>
          <a:noFill/>
        </p:spPr>
        <p:txBody>
          <a:bodyPr wrap="square" rtlCol="0">
            <a:spAutoFit/>
          </a:bodyPr>
          <a:lstStyle/>
          <a:p>
            <a:r>
              <a:rPr kumimoji="1" lang="en-US" altLang="ja-JP" sz="1100" dirty="0" smtClean="0">
                <a:latin typeface="HG丸ｺﾞｼｯｸM-PRO" panose="020F0600000000000000" pitchFamily="50" charset="-128"/>
                <a:ea typeface="HG丸ｺﾞｼｯｸM-PRO" panose="020F0600000000000000" pitchFamily="50" charset="-128"/>
              </a:rPr>
              <a:t>12</a:t>
            </a:r>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a:latin typeface="HG丸ｺﾞｼｯｸM-PRO" panose="020F0600000000000000" pitchFamily="50" charset="-128"/>
                <a:ea typeface="HG丸ｺﾞｼｯｸM-PRO" panose="020F0600000000000000" pitchFamily="50" charset="-128"/>
              </a:rPr>
              <a:t>0</a:t>
            </a:r>
            <a:r>
              <a:rPr kumimoji="1" lang="en-US" altLang="ja-JP" sz="1100" dirty="0" smtClean="0">
                <a:latin typeface="HG丸ｺﾞｼｯｸM-PRO" panose="020F0600000000000000" pitchFamily="50" charset="-128"/>
                <a:ea typeface="HG丸ｺﾞｼｯｸM-PRO" panose="020F0600000000000000" pitchFamily="50" charset="-128"/>
              </a:rPr>
              <a:t>5</a:t>
            </a:r>
          </a:p>
          <a:p>
            <a:r>
              <a:rPr kumimoji="1" lang="ja-JP" altLang="en-US" sz="1100" dirty="0">
                <a:latin typeface="HG丸ｺﾞｼｯｸM-PRO" panose="020F0600000000000000" pitchFamily="50" charset="-128"/>
                <a:ea typeface="HG丸ｺﾞｼｯｸM-PRO" panose="020F0600000000000000" pitchFamily="50" charset="-128"/>
              </a:rPr>
              <a:t>カレー</a:t>
            </a:r>
            <a:r>
              <a:rPr kumimoji="1" lang="ja-JP" altLang="en-US" sz="1100" dirty="0" smtClean="0">
                <a:latin typeface="HG丸ｺﾞｼｯｸM-PRO" panose="020F0600000000000000" pitchFamily="50" charset="-128"/>
                <a:ea typeface="HG丸ｺﾞｼｯｸM-PRO" panose="020F0600000000000000" pitchFamily="50" charset="-128"/>
              </a:rPr>
              <a:t>をいただきます</a:t>
            </a:r>
            <a:endParaRPr kumimoji="1" lang="en-US" altLang="ja-JP" sz="1100" dirty="0" smtClean="0">
              <a:latin typeface="HG丸ｺﾞｼｯｸM-PRO" panose="020F0600000000000000" pitchFamily="50" charset="-128"/>
              <a:ea typeface="HG丸ｺﾞｼｯｸM-PRO" panose="020F0600000000000000" pitchFamily="50" charset="-128"/>
            </a:endParaRPr>
          </a:p>
          <a:p>
            <a:r>
              <a:rPr kumimoji="1" lang="ja-JP" altLang="en-US" sz="1100" dirty="0" smtClean="0">
                <a:latin typeface="HG丸ｺﾞｼｯｸM-PRO" panose="020F0600000000000000" pitchFamily="50" charset="-128"/>
                <a:ea typeface="HG丸ｺﾞｼｯｸM-PRO" panose="020F0600000000000000" pitchFamily="50" charset="-128"/>
              </a:rPr>
              <a:t>市長と意見交換</a:t>
            </a:r>
            <a:endParaRPr kumimoji="1" lang="en-US" altLang="ja-JP" sz="1100" dirty="0" smtClean="0">
              <a:latin typeface="HG丸ｺﾞｼｯｸM-PRO" panose="020F0600000000000000" pitchFamily="50" charset="-128"/>
              <a:ea typeface="HG丸ｺﾞｼｯｸM-PRO" panose="020F0600000000000000" pitchFamily="50" charset="-128"/>
            </a:endParaRPr>
          </a:p>
        </p:txBody>
      </p:sp>
      <p:sp>
        <p:nvSpPr>
          <p:cNvPr id="33" name="テキスト ボックス 32"/>
          <p:cNvSpPr txBox="1"/>
          <p:nvPr/>
        </p:nvSpPr>
        <p:spPr>
          <a:xfrm>
            <a:off x="1780935" y="5615570"/>
            <a:ext cx="1524239" cy="430887"/>
          </a:xfrm>
          <a:prstGeom prst="rect">
            <a:avLst/>
          </a:prstGeom>
          <a:noFill/>
        </p:spPr>
        <p:txBody>
          <a:bodyPr wrap="square" rtlCol="0">
            <a:spAutoFit/>
          </a:bodyPr>
          <a:lstStyle/>
          <a:p>
            <a:r>
              <a:rPr kumimoji="1" lang="en-US" altLang="ja-JP" sz="1100" dirty="0" smtClean="0">
                <a:latin typeface="HG丸ｺﾞｼｯｸM-PRO" panose="020F0600000000000000" pitchFamily="50" charset="-128"/>
                <a:ea typeface="HG丸ｺﾞｼｯｸM-PRO" panose="020F0600000000000000" pitchFamily="50" charset="-128"/>
              </a:rPr>
              <a:t>12</a:t>
            </a:r>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a:latin typeface="HG丸ｺﾞｼｯｸM-PRO" panose="020F0600000000000000" pitchFamily="50" charset="-128"/>
                <a:ea typeface="HG丸ｺﾞｼｯｸM-PRO" panose="020F0600000000000000" pitchFamily="50" charset="-128"/>
              </a:rPr>
              <a:t>4</a:t>
            </a:r>
            <a:r>
              <a:rPr kumimoji="1" lang="en-US" altLang="ja-JP" sz="1100" dirty="0" smtClean="0">
                <a:latin typeface="HG丸ｺﾞｼｯｸM-PRO" panose="020F0600000000000000" pitchFamily="50" charset="-128"/>
                <a:ea typeface="HG丸ｺﾞｼｯｸM-PRO" panose="020F0600000000000000" pitchFamily="50" charset="-128"/>
              </a:rPr>
              <a:t>0</a:t>
            </a:r>
          </a:p>
          <a:p>
            <a:r>
              <a:rPr kumimoji="1" lang="ja-JP" altLang="en-US" sz="1100" dirty="0" smtClean="0">
                <a:latin typeface="HG丸ｺﾞｼｯｸM-PRO" panose="020F0600000000000000" pitchFamily="50" charset="-128"/>
                <a:ea typeface="HG丸ｺﾞｼｯｸM-PRO" panose="020F0600000000000000" pitchFamily="50" charset="-128"/>
              </a:rPr>
              <a:t>意見（まとめ）</a:t>
            </a:r>
            <a:endParaRPr kumimoji="1" lang="en-US" altLang="ja-JP" sz="1100" dirty="0" smtClean="0">
              <a:latin typeface="HG丸ｺﾞｼｯｸM-PRO" panose="020F0600000000000000" pitchFamily="50" charset="-128"/>
              <a:ea typeface="HG丸ｺﾞｼｯｸM-PRO" panose="020F0600000000000000" pitchFamily="50" charset="-128"/>
            </a:endParaRPr>
          </a:p>
        </p:txBody>
      </p:sp>
      <p:sp>
        <p:nvSpPr>
          <p:cNvPr id="34" name="テキスト ボックス 33"/>
          <p:cNvSpPr txBox="1"/>
          <p:nvPr/>
        </p:nvSpPr>
        <p:spPr>
          <a:xfrm>
            <a:off x="1780935" y="6487315"/>
            <a:ext cx="1638539" cy="430887"/>
          </a:xfrm>
          <a:prstGeom prst="rect">
            <a:avLst/>
          </a:prstGeom>
          <a:noFill/>
        </p:spPr>
        <p:txBody>
          <a:bodyPr wrap="square" rtlCol="0">
            <a:spAutoFit/>
          </a:bodyPr>
          <a:lstStyle/>
          <a:p>
            <a:r>
              <a:rPr kumimoji="1" lang="en-US" altLang="ja-JP" sz="1100" dirty="0" smtClean="0">
                <a:latin typeface="HG丸ｺﾞｼｯｸM-PRO" panose="020F0600000000000000" pitchFamily="50" charset="-128"/>
                <a:ea typeface="HG丸ｺﾞｼｯｸM-PRO" panose="020F0600000000000000" pitchFamily="50" charset="-128"/>
              </a:rPr>
              <a:t>12</a:t>
            </a:r>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a:latin typeface="HG丸ｺﾞｼｯｸM-PRO" panose="020F0600000000000000" pitchFamily="50" charset="-128"/>
                <a:ea typeface="HG丸ｺﾞｼｯｸM-PRO" panose="020F0600000000000000" pitchFamily="50" charset="-128"/>
              </a:rPr>
              <a:t>4</a:t>
            </a:r>
            <a:r>
              <a:rPr kumimoji="1" lang="en-US" altLang="ja-JP" sz="1100" dirty="0" smtClean="0">
                <a:latin typeface="HG丸ｺﾞｼｯｸM-PRO" panose="020F0600000000000000" pitchFamily="50" charset="-128"/>
                <a:ea typeface="HG丸ｺﾞｼｯｸM-PRO" panose="020F0600000000000000" pitchFamily="50" charset="-128"/>
              </a:rPr>
              <a:t>5</a:t>
            </a:r>
          </a:p>
          <a:p>
            <a:r>
              <a:rPr kumimoji="1" lang="ja-JP" altLang="en-US" sz="1100" dirty="0" smtClean="0">
                <a:latin typeface="HG丸ｺﾞｼｯｸM-PRO" panose="020F0600000000000000" pitchFamily="50" charset="-128"/>
                <a:ea typeface="HG丸ｺﾞｼｯｸM-PRO" panose="020F0600000000000000" pitchFamily="50" charset="-128"/>
              </a:rPr>
              <a:t>記念撮影をして終了</a:t>
            </a:r>
            <a:endParaRPr kumimoji="1" lang="en-US" altLang="ja-JP" sz="1100" dirty="0" smtClean="0">
              <a:latin typeface="HG丸ｺﾞｼｯｸM-PRO" panose="020F0600000000000000" pitchFamily="50" charset="-128"/>
              <a:ea typeface="HG丸ｺﾞｼｯｸM-PRO" panose="020F0600000000000000" pitchFamily="50" charset="-128"/>
            </a:endParaRPr>
          </a:p>
        </p:txBody>
      </p:sp>
      <p:sp>
        <p:nvSpPr>
          <p:cNvPr id="35" name="テキスト ボックス 34"/>
          <p:cNvSpPr txBox="1"/>
          <p:nvPr/>
        </p:nvSpPr>
        <p:spPr>
          <a:xfrm>
            <a:off x="652343" y="7252067"/>
            <a:ext cx="5838351" cy="1277273"/>
          </a:xfrm>
          <a:prstGeom prst="rect">
            <a:avLst/>
          </a:prstGeom>
          <a:solidFill>
            <a:schemeClr val="accent4">
              <a:lumMod val="20000"/>
              <a:lumOff val="80000"/>
            </a:schemeClr>
          </a:solidFill>
        </p:spPr>
        <p:txBody>
          <a:bodyPr wrap="square" rtlCol="0">
            <a:spAutoFit/>
          </a:bodyPr>
          <a:lstStyle/>
          <a:p>
            <a:r>
              <a:rPr kumimoji="1" lang="en-US" altLang="ja-JP" sz="1100" dirty="0" smtClean="0">
                <a:latin typeface="HG丸ｺﾞｼｯｸM-PRO" panose="020F0600000000000000" pitchFamily="50" charset="-128"/>
                <a:ea typeface="HG丸ｺﾞｼｯｸM-PRO" panose="020F0600000000000000" pitchFamily="50" charset="-128"/>
              </a:rPr>
              <a:t>※</a:t>
            </a:r>
            <a:r>
              <a:rPr kumimoji="1" lang="ja-JP" altLang="en-US" sz="1100" dirty="0">
                <a:latin typeface="HG丸ｺﾞｼｯｸM-PRO" panose="020F0600000000000000" pitchFamily="50" charset="-128"/>
                <a:ea typeface="HG丸ｺﾞｼｯｸM-PRO" panose="020F0600000000000000" pitchFamily="50" charset="-128"/>
              </a:rPr>
              <a:t>開催</a:t>
            </a:r>
            <a:r>
              <a:rPr kumimoji="1" lang="ja-JP" altLang="en-US" sz="1100" dirty="0" smtClean="0">
                <a:latin typeface="HG丸ｺﾞｼｯｸM-PRO" panose="020F0600000000000000" pitchFamily="50" charset="-128"/>
                <a:ea typeface="HG丸ｺﾞｼｯｸM-PRO" panose="020F0600000000000000" pitchFamily="50" charset="-128"/>
              </a:rPr>
              <a:t>場所、開催時間については、事前調整の上、ご希望に沿った形での開催が可能です。</a:t>
            </a:r>
            <a:endParaRPr kumimoji="1" lang="en-US" altLang="ja-JP" sz="1100" dirty="0" smtClean="0">
              <a:latin typeface="HG丸ｺﾞｼｯｸM-PRO" panose="020F0600000000000000" pitchFamily="50" charset="-128"/>
              <a:ea typeface="HG丸ｺﾞｼｯｸM-PRO" panose="020F0600000000000000" pitchFamily="50" charset="-128"/>
            </a:endParaRPr>
          </a:p>
          <a:p>
            <a:endParaRPr kumimoji="1" lang="en-US" altLang="ja-JP" sz="1100" dirty="0" smtClean="0">
              <a:latin typeface="HG丸ｺﾞｼｯｸM-PRO" panose="020F0600000000000000" pitchFamily="50" charset="-128"/>
              <a:ea typeface="HG丸ｺﾞｼｯｸM-PRO" panose="020F0600000000000000" pitchFamily="50" charset="-128"/>
            </a:endParaRPr>
          </a:p>
          <a:p>
            <a:r>
              <a:rPr kumimoji="1" lang="ja-JP" altLang="en-US" sz="1100" dirty="0" smtClean="0">
                <a:latin typeface="HG丸ｺﾞｼｯｸM-PRO" panose="020F0600000000000000" pitchFamily="50" charset="-128"/>
                <a:ea typeface="HG丸ｺﾞｼｯｸM-PRO" panose="020F0600000000000000" pitchFamily="50" charset="-128"/>
              </a:rPr>
              <a:t>　例）普段活動されている場所・時間での開催　など</a:t>
            </a:r>
            <a:endParaRPr kumimoji="1" lang="en-US" altLang="ja-JP" sz="1100" dirty="0" smtClean="0">
              <a:latin typeface="HG丸ｺﾞｼｯｸM-PRO" panose="020F0600000000000000" pitchFamily="50" charset="-128"/>
              <a:ea typeface="HG丸ｺﾞｼｯｸM-PRO" panose="020F0600000000000000" pitchFamily="50" charset="-128"/>
            </a:endParaRPr>
          </a:p>
          <a:p>
            <a:endParaRPr kumimoji="1" lang="en-US" altLang="ja-JP" sz="1100" dirty="0">
              <a:latin typeface="HG丸ｺﾞｼｯｸM-PRO" panose="020F0600000000000000" pitchFamily="50" charset="-128"/>
              <a:ea typeface="HG丸ｺﾞｼｯｸM-PRO" panose="020F0600000000000000" pitchFamily="50" charset="-128"/>
            </a:endParaRPr>
          </a:p>
          <a:p>
            <a:r>
              <a:rPr kumimoji="1" lang="en-US" altLang="ja-JP" sz="1100" dirty="0" smtClean="0">
                <a:latin typeface="HG丸ｺﾞｼｯｸM-PRO" panose="020F0600000000000000" pitchFamily="50" charset="-128"/>
                <a:ea typeface="HG丸ｺﾞｼｯｸM-PRO" panose="020F0600000000000000" pitchFamily="50" charset="-128"/>
              </a:rPr>
              <a:t>※</a:t>
            </a:r>
            <a:r>
              <a:rPr kumimoji="1" lang="ja-JP" altLang="en-US" sz="1100" dirty="0" smtClean="0">
                <a:latin typeface="HG丸ｺﾞｼｯｸM-PRO" panose="020F0600000000000000" pitchFamily="50" charset="-128"/>
                <a:ea typeface="HG丸ｺﾞｼｯｸM-PRO" panose="020F0600000000000000" pitchFamily="50" charset="-128"/>
              </a:rPr>
              <a:t>秘書課応接室におけるランチミーティングを希望される場合は、市役所内チャレンジド</a:t>
            </a:r>
            <a:endParaRPr kumimoji="1" lang="en-US" altLang="ja-JP" sz="1100" dirty="0" smtClean="0">
              <a:latin typeface="HG丸ｺﾞｼｯｸM-PRO" panose="020F0600000000000000" pitchFamily="50" charset="-128"/>
              <a:ea typeface="HG丸ｺﾞｼｯｸM-PRO" panose="020F0600000000000000" pitchFamily="50" charset="-128"/>
            </a:endParaRPr>
          </a:p>
          <a:p>
            <a:r>
              <a:rPr kumimoji="1" lang="ja-JP" altLang="en-US" sz="1100" dirty="0">
                <a:latin typeface="HG丸ｺﾞｼｯｸM-PRO" panose="020F0600000000000000" pitchFamily="50" charset="-128"/>
                <a:ea typeface="HG丸ｺﾞｼｯｸM-PRO" panose="020F0600000000000000" pitchFamily="50" charset="-128"/>
              </a:rPr>
              <a:t>　</a:t>
            </a:r>
            <a:r>
              <a:rPr kumimoji="1" lang="ja-JP" altLang="en-US" sz="1100" dirty="0" smtClean="0">
                <a:latin typeface="HG丸ｺﾞｼｯｸM-PRO" panose="020F0600000000000000" pitchFamily="50" charset="-128"/>
                <a:ea typeface="HG丸ｺﾞｼｯｸM-PRO" panose="020F0600000000000000" pitchFamily="50" charset="-128"/>
              </a:rPr>
              <a:t>ショップ「わ」のカレーと飲み物をご用意します。ただし、費用は各自負担（</a:t>
            </a:r>
            <a:r>
              <a:rPr kumimoji="1" lang="en-US" altLang="ja-JP" sz="1100" dirty="0" smtClean="0">
                <a:latin typeface="HG丸ｺﾞｼｯｸM-PRO" panose="020F0600000000000000" pitchFamily="50" charset="-128"/>
                <a:ea typeface="HG丸ｺﾞｼｯｸM-PRO" panose="020F0600000000000000" pitchFamily="50" charset="-128"/>
              </a:rPr>
              <a:t>800</a:t>
            </a:r>
            <a:r>
              <a:rPr kumimoji="1" lang="ja-JP" altLang="en-US" sz="1100" dirty="0" smtClean="0">
                <a:latin typeface="HG丸ｺﾞｼｯｸM-PRO" panose="020F0600000000000000" pitchFamily="50" charset="-128"/>
                <a:ea typeface="HG丸ｺﾞｼｯｸM-PRO" panose="020F0600000000000000" pitchFamily="50" charset="-128"/>
              </a:rPr>
              <a:t>円程</a:t>
            </a:r>
            <a:endParaRPr kumimoji="1" lang="en-US" altLang="ja-JP" sz="1100" dirty="0" smtClean="0">
              <a:latin typeface="HG丸ｺﾞｼｯｸM-PRO" panose="020F0600000000000000" pitchFamily="50" charset="-128"/>
              <a:ea typeface="HG丸ｺﾞｼｯｸM-PRO" panose="020F0600000000000000" pitchFamily="50" charset="-128"/>
            </a:endParaRPr>
          </a:p>
          <a:p>
            <a:r>
              <a:rPr kumimoji="1" lang="ja-JP" altLang="en-US" sz="1100" dirty="0">
                <a:latin typeface="HG丸ｺﾞｼｯｸM-PRO" panose="020F0600000000000000" pitchFamily="50" charset="-128"/>
                <a:ea typeface="HG丸ｺﾞｼｯｸM-PRO" panose="020F0600000000000000" pitchFamily="50" charset="-128"/>
              </a:rPr>
              <a:t>　</a:t>
            </a:r>
            <a:r>
              <a:rPr kumimoji="1" lang="ja-JP" altLang="en-US" sz="1100" dirty="0" smtClean="0">
                <a:latin typeface="HG丸ｺﾞｼｯｸM-PRO" panose="020F0600000000000000" pitchFamily="50" charset="-128"/>
                <a:ea typeface="HG丸ｺﾞｼｯｸM-PRO" panose="020F0600000000000000" pitchFamily="50" charset="-128"/>
              </a:rPr>
              <a:t>度）となります。</a:t>
            </a:r>
            <a:endParaRPr kumimoji="1" lang="en-US" altLang="ja-JP" sz="1100" dirty="0" smtClean="0">
              <a:latin typeface="HG丸ｺﾞｼｯｸM-PRO" panose="020F0600000000000000" pitchFamily="50" charset="-128"/>
              <a:ea typeface="HG丸ｺﾞｼｯｸM-PRO" panose="020F0600000000000000" pitchFamily="50" charset="-128"/>
            </a:endParaRPr>
          </a:p>
        </p:txBody>
      </p:sp>
      <p:sp>
        <p:nvSpPr>
          <p:cNvPr id="36" name="テキスト ボックス 35"/>
          <p:cNvSpPr txBox="1"/>
          <p:nvPr/>
        </p:nvSpPr>
        <p:spPr>
          <a:xfrm>
            <a:off x="652343" y="8883866"/>
            <a:ext cx="1504951" cy="261610"/>
          </a:xfrm>
          <a:prstGeom prst="rect">
            <a:avLst/>
          </a:prstGeom>
          <a:noFill/>
        </p:spPr>
        <p:txBody>
          <a:bodyPr wrap="square" rtlCol="0">
            <a:spAutoFit/>
          </a:bodyPr>
          <a:lstStyle/>
          <a:p>
            <a:r>
              <a:rPr kumimoji="1" lang="ja-JP" altLang="en-US" sz="1100" dirty="0" smtClean="0">
                <a:latin typeface="HG丸ｺﾞｼｯｸM-PRO" panose="020F0600000000000000" pitchFamily="50" charset="-128"/>
                <a:ea typeface="HG丸ｺﾞｼｯｸM-PRO" panose="020F0600000000000000" pitchFamily="50" charset="-128"/>
              </a:rPr>
              <a:t>参加をご希望の方へ</a:t>
            </a:r>
            <a:endParaRPr kumimoji="1" lang="en-US" altLang="ja-JP" sz="1100" dirty="0" smtClean="0">
              <a:latin typeface="HG丸ｺﾞｼｯｸM-PRO" panose="020F0600000000000000" pitchFamily="50" charset="-128"/>
              <a:ea typeface="HG丸ｺﾞｼｯｸM-PRO" panose="020F0600000000000000" pitchFamily="50" charset="-128"/>
            </a:endParaRPr>
          </a:p>
        </p:txBody>
      </p:sp>
      <p:sp>
        <p:nvSpPr>
          <p:cNvPr id="37" name="テキスト ボックス 36"/>
          <p:cNvSpPr txBox="1"/>
          <p:nvPr/>
        </p:nvSpPr>
        <p:spPr>
          <a:xfrm>
            <a:off x="2296401" y="8686761"/>
            <a:ext cx="4009790" cy="600164"/>
          </a:xfrm>
          <a:prstGeom prst="rect">
            <a:avLst/>
          </a:prstGeom>
          <a:noFill/>
        </p:spPr>
        <p:txBody>
          <a:bodyPr wrap="square" rtlCol="0">
            <a:spAutoFit/>
          </a:bodyPr>
          <a:lstStyle/>
          <a:p>
            <a:r>
              <a:rPr kumimoji="1" lang="ja-JP" altLang="en-US" sz="1100" dirty="0" smtClean="0">
                <a:latin typeface="HG丸ｺﾞｼｯｸM-PRO" panose="020F0600000000000000" pitchFamily="50" charset="-128"/>
                <a:ea typeface="HG丸ｺﾞｼｯｸM-PRO" panose="020F0600000000000000" pitchFamily="50" charset="-128"/>
              </a:rPr>
              <a:t>裏面に必要事項をご記入の上、郵送、</a:t>
            </a:r>
            <a:r>
              <a:rPr kumimoji="1" lang="en-US" altLang="ja-JP" sz="1100" dirty="0" smtClean="0">
                <a:latin typeface="HG丸ｺﾞｼｯｸM-PRO" panose="020F0600000000000000" pitchFamily="50" charset="-128"/>
                <a:ea typeface="HG丸ｺﾞｼｯｸM-PRO" panose="020F0600000000000000" pitchFamily="50" charset="-128"/>
              </a:rPr>
              <a:t>FAX</a:t>
            </a:r>
            <a:r>
              <a:rPr kumimoji="1" lang="ja-JP" altLang="en-US" sz="1100" dirty="0" err="1">
                <a:latin typeface="HG丸ｺﾞｼｯｸM-PRO" panose="020F0600000000000000" pitchFamily="50" charset="-128"/>
                <a:ea typeface="HG丸ｺﾞｼｯｸM-PRO" panose="020F0600000000000000" pitchFamily="50" charset="-128"/>
              </a:rPr>
              <a:t>、</a:t>
            </a:r>
            <a:r>
              <a:rPr kumimoji="1" lang="en-US" altLang="ja-JP" sz="1100" dirty="0" smtClean="0">
                <a:latin typeface="HG丸ｺﾞｼｯｸM-PRO" panose="020F0600000000000000" pitchFamily="50" charset="-128"/>
                <a:ea typeface="HG丸ｺﾞｼｯｸM-PRO" panose="020F0600000000000000" pitchFamily="50" charset="-128"/>
              </a:rPr>
              <a:t>E</a:t>
            </a:r>
            <a:r>
              <a:rPr kumimoji="1" lang="ja-JP" altLang="en-US" sz="1100" dirty="0" smtClean="0">
                <a:latin typeface="HG丸ｺﾞｼｯｸM-PRO" panose="020F0600000000000000" pitchFamily="50" charset="-128"/>
                <a:ea typeface="HG丸ｺﾞｼｯｸM-PRO" panose="020F0600000000000000" pitchFamily="50" charset="-128"/>
              </a:rPr>
              <a:t>メールまたは持参でご提出ください。</a:t>
            </a:r>
            <a:endParaRPr kumimoji="1" lang="en-US" altLang="ja-JP" sz="1100" dirty="0" smtClean="0">
              <a:latin typeface="HG丸ｺﾞｼｯｸM-PRO" panose="020F0600000000000000" pitchFamily="50" charset="-128"/>
              <a:ea typeface="HG丸ｺﾞｼｯｸM-PRO" panose="020F0600000000000000" pitchFamily="50" charset="-128"/>
            </a:endParaRPr>
          </a:p>
          <a:p>
            <a:r>
              <a:rPr kumimoji="1" lang="ja-JP" altLang="en-US" sz="1100" dirty="0" smtClean="0">
                <a:latin typeface="HG丸ｺﾞｼｯｸM-PRO" panose="020F0600000000000000" pitchFamily="50" charset="-128"/>
                <a:ea typeface="HG丸ｺﾞｼｯｸM-PRO" panose="020F0600000000000000" pitchFamily="50" charset="-128"/>
              </a:rPr>
              <a:t>（参加決定後、ご連絡いたします。）</a:t>
            </a:r>
            <a:endParaRPr kumimoji="1" lang="en-US" altLang="ja-JP" sz="1100" dirty="0" smtClean="0">
              <a:latin typeface="HG丸ｺﾞｼｯｸM-PRO" panose="020F0600000000000000" pitchFamily="50" charset="-128"/>
              <a:ea typeface="HG丸ｺﾞｼｯｸM-PRO" panose="020F0600000000000000" pitchFamily="50" charset="-128"/>
            </a:endParaRPr>
          </a:p>
        </p:txBody>
      </p:sp>
      <p:cxnSp>
        <p:nvCxnSpPr>
          <p:cNvPr id="39" name="直線コネクタ 38"/>
          <p:cNvCxnSpPr/>
          <p:nvPr/>
        </p:nvCxnSpPr>
        <p:spPr>
          <a:xfrm>
            <a:off x="2161937" y="8718041"/>
            <a:ext cx="9525" cy="587654"/>
          </a:xfrm>
          <a:prstGeom prst="line">
            <a:avLst/>
          </a:prstGeom>
          <a:ln w="317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a:xfrm>
            <a:off x="652343" y="8672915"/>
            <a:ext cx="5653848" cy="0"/>
          </a:xfrm>
          <a:prstGeom prst="line">
            <a:avLst/>
          </a:prstGeom>
          <a:ln w="317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659545" y="9337127"/>
            <a:ext cx="5653848" cy="0"/>
          </a:xfrm>
          <a:prstGeom prst="line">
            <a:avLst/>
          </a:prstGeom>
          <a:ln w="317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46" name="テキスト ボックス 45"/>
          <p:cNvSpPr txBox="1"/>
          <p:nvPr/>
        </p:nvSpPr>
        <p:spPr>
          <a:xfrm>
            <a:off x="659545" y="9792291"/>
            <a:ext cx="3995620" cy="861774"/>
          </a:xfrm>
          <a:prstGeom prst="rect">
            <a:avLst/>
          </a:prstGeom>
          <a:noFill/>
        </p:spPr>
        <p:txBody>
          <a:bodyPr wrap="square" rtlCol="0">
            <a:spAutoFit/>
          </a:bodyPr>
          <a:lstStyle/>
          <a:p>
            <a:r>
              <a:rPr kumimoji="1" lang="ja-JP" altLang="en-US" sz="1200" b="1" dirty="0" smtClean="0">
                <a:latin typeface="HG丸ｺﾞｼｯｸM-PRO" panose="020F0600000000000000" pitchFamily="50" charset="-128"/>
                <a:ea typeface="HG丸ｺﾞｼｯｸM-PRO" panose="020F0600000000000000" pitchFamily="50" charset="-128"/>
              </a:rPr>
              <a:t>浜松市　市長公室　広聴広報課</a:t>
            </a:r>
            <a:endParaRPr kumimoji="1" lang="en-US" altLang="ja-JP" sz="1200" b="1" dirty="0" smtClean="0">
              <a:latin typeface="HG丸ｺﾞｼｯｸM-PRO" panose="020F0600000000000000" pitchFamily="50" charset="-128"/>
              <a:ea typeface="HG丸ｺﾞｼｯｸM-PRO" panose="020F0600000000000000" pitchFamily="50" charset="-128"/>
            </a:endParaRPr>
          </a:p>
          <a:p>
            <a:endParaRPr kumimoji="1" lang="en-US" altLang="ja-JP" sz="500" b="1" dirty="0">
              <a:latin typeface="HG丸ｺﾞｼｯｸM-PRO" panose="020F0600000000000000" pitchFamily="50" charset="-128"/>
              <a:ea typeface="HG丸ｺﾞｼｯｸM-PRO" panose="020F0600000000000000" pitchFamily="50" charset="-128"/>
            </a:endParaRPr>
          </a:p>
          <a:p>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smtClean="0">
                <a:latin typeface="HG丸ｺﾞｼｯｸM-PRO" panose="020F0600000000000000" pitchFamily="50" charset="-128"/>
                <a:ea typeface="HG丸ｺﾞｼｯｸM-PRO" panose="020F0600000000000000" pitchFamily="50" charset="-128"/>
              </a:rPr>
              <a:t>430-8652</a:t>
            </a:r>
            <a:r>
              <a:rPr kumimoji="1" lang="ja-JP" altLang="en-US" sz="1100" dirty="0" smtClean="0">
                <a:latin typeface="HG丸ｺﾞｼｯｸM-PRO" panose="020F0600000000000000" pitchFamily="50" charset="-128"/>
                <a:ea typeface="HG丸ｺﾞｼｯｸM-PRO" panose="020F0600000000000000" pitchFamily="50" charset="-128"/>
              </a:rPr>
              <a:t>　浜松市中央区元城町</a:t>
            </a:r>
            <a:r>
              <a:rPr kumimoji="1" lang="en-US" altLang="ja-JP" sz="1100" dirty="0" smtClean="0">
                <a:latin typeface="HG丸ｺﾞｼｯｸM-PRO" panose="020F0600000000000000" pitchFamily="50" charset="-128"/>
                <a:ea typeface="HG丸ｺﾞｼｯｸM-PRO" panose="020F0600000000000000" pitchFamily="50" charset="-128"/>
              </a:rPr>
              <a:t>103-2</a:t>
            </a:r>
            <a:endParaRPr kumimoji="1" lang="en-US" altLang="ja-JP" sz="1100" dirty="0">
              <a:latin typeface="HG丸ｺﾞｼｯｸM-PRO" panose="020F0600000000000000" pitchFamily="50" charset="-128"/>
              <a:ea typeface="HG丸ｺﾞｼｯｸM-PRO" panose="020F0600000000000000" pitchFamily="50" charset="-128"/>
            </a:endParaRPr>
          </a:p>
          <a:p>
            <a:r>
              <a:rPr kumimoji="1" lang="en-US" altLang="ja-JP" sz="1100" dirty="0" smtClean="0">
                <a:latin typeface="HG丸ｺﾞｼｯｸM-PRO" panose="020F0600000000000000" pitchFamily="50" charset="-128"/>
                <a:ea typeface="HG丸ｺﾞｼｯｸM-PRO" panose="020F0600000000000000" pitchFamily="50" charset="-128"/>
              </a:rPr>
              <a:t>TEL</a:t>
            </a:r>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smtClean="0">
                <a:latin typeface="HG丸ｺﾞｼｯｸM-PRO" panose="020F0600000000000000" pitchFamily="50" charset="-128"/>
                <a:ea typeface="HG丸ｺﾞｼｯｸM-PRO" panose="020F0600000000000000" pitchFamily="50" charset="-128"/>
              </a:rPr>
              <a:t>053-457-2023</a:t>
            </a:r>
            <a:r>
              <a:rPr kumimoji="1" lang="ja-JP" altLang="en-US" sz="1100" dirty="0" smtClean="0">
                <a:latin typeface="HG丸ｺﾞｼｯｸM-PRO" panose="020F0600000000000000" pitchFamily="50" charset="-128"/>
                <a:ea typeface="HG丸ｺﾞｼｯｸM-PRO" panose="020F0600000000000000" pitchFamily="50" charset="-128"/>
              </a:rPr>
              <a:t>　　</a:t>
            </a:r>
            <a:r>
              <a:rPr kumimoji="1" lang="en-US" altLang="ja-JP" sz="1100" dirty="0" smtClean="0">
                <a:latin typeface="HG丸ｺﾞｼｯｸM-PRO" panose="020F0600000000000000" pitchFamily="50" charset="-128"/>
                <a:ea typeface="HG丸ｺﾞｼｯｸM-PRO" panose="020F0600000000000000" pitchFamily="50" charset="-128"/>
              </a:rPr>
              <a:t>FAX053-457-2028</a:t>
            </a:r>
          </a:p>
          <a:p>
            <a:r>
              <a:rPr kumimoji="1" lang="en-US" altLang="ja-JP" sz="1100" dirty="0" smtClean="0">
                <a:latin typeface="HG丸ｺﾞｼｯｸM-PRO" panose="020F0600000000000000" pitchFamily="50" charset="-128"/>
                <a:ea typeface="HG丸ｺﾞｼｯｸM-PRO" panose="020F0600000000000000" pitchFamily="50" charset="-128"/>
              </a:rPr>
              <a:t>E-mail</a:t>
            </a:r>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smtClean="0">
                <a:latin typeface="HG丸ｺﾞｼｯｸM-PRO" panose="020F0600000000000000" pitchFamily="50" charset="-128"/>
                <a:ea typeface="HG丸ｺﾞｼｯｸM-PRO" panose="020F0600000000000000" pitchFamily="50" charset="-128"/>
              </a:rPr>
              <a:t>koho2@city.hamamatsu.shizuoka.jp</a:t>
            </a:r>
          </a:p>
        </p:txBody>
      </p:sp>
      <p:pic>
        <p:nvPicPr>
          <p:cNvPr id="2050" name="Picture 2" descr="市章カラー"/>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73865" y="855419"/>
            <a:ext cx="478635" cy="479882"/>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ロゴタイプ横漢字"/>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25451" y="945710"/>
            <a:ext cx="827087" cy="292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8382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4500445" y="1036779"/>
            <a:ext cx="1723549" cy="276999"/>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sz="1200" dirty="0" smtClean="0">
                <a:latin typeface="HG丸ｺﾞｼｯｸM-PRO" panose="020F0600000000000000" pitchFamily="50" charset="-128"/>
                <a:ea typeface="HG丸ｺﾞｼｯｸM-PRO" panose="020F0600000000000000" pitchFamily="50" charset="-128"/>
              </a:rPr>
              <a:t>市長と気軽に意見交換</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5" name="テキスト ボックス 4"/>
          <p:cNvSpPr txBox="1"/>
          <p:nvPr/>
        </p:nvSpPr>
        <p:spPr>
          <a:xfrm>
            <a:off x="747595" y="1484380"/>
            <a:ext cx="5476399" cy="579654"/>
          </a:xfrm>
          <a:prstGeom prst="rect">
            <a:avLst/>
          </a:prstGeom>
          <a:solidFill>
            <a:schemeClr val="bg1">
              <a:lumMod val="50000"/>
            </a:schemeClr>
          </a:solidFill>
          <a:ln/>
        </p:spPr>
        <p:style>
          <a:lnRef idx="3">
            <a:schemeClr val="lt1"/>
          </a:lnRef>
          <a:fillRef idx="1">
            <a:schemeClr val="accent3"/>
          </a:fillRef>
          <a:effectRef idx="1">
            <a:schemeClr val="accent3"/>
          </a:effectRef>
          <a:fontRef idx="minor">
            <a:schemeClr val="lt1"/>
          </a:fontRef>
        </p:style>
        <p:txBody>
          <a:bodyPr wrap="square" rtlCol="0">
            <a:spAutoFit/>
          </a:bodyPr>
          <a:lstStyle/>
          <a:p>
            <a:r>
              <a:rPr kumimoji="1" lang="ja-JP" altLang="en-US" sz="3200" dirty="0">
                <a:latin typeface="HG丸ｺﾞｼｯｸM-PRO" panose="020F0600000000000000" pitchFamily="50" charset="-128"/>
                <a:ea typeface="HG丸ｺﾞｼｯｸM-PRO" panose="020F0600000000000000" pitchFamily="50" charset="-128"/>
              </a:rPr>
              <a:t> </a:t>
            </a:r>
            <a:r>
              <a:rPr kumimoji="1" lang="ja-JP" altLang="en-US" sz="3200" dirty="0" smtClean="0">
                <a:latin typeface="HG丸ｺﾞｼｯｸM-PRO" panose="020F0600000000000000" pitchFamily="50" charset="-128"/>
                <a:ea typeface="HG丸ｺﾞｼｯｸM-PRO" panose="020F0600000000000000" pitchFamily="50" charset="-128"/>
              </a:rPr>
              <a:t>市長と話そう　参加申込書</a:t>
            </a:r>
            <a:endParaRPr kumimoji="1" lang="ja-JP" altLang="en-US" sz="3200" dirty="0">
              <a:latin typeface="HG丸ｺﾞｼｯｸM-PRO" panose="020F0600000000000000" pitchFamily="50" charset="-128"/>
              <a:ea typeface="HG丸ｺﾞｼｯｸM-PRO" panose="020F0600000000000000" pitchFamily="50" charset="-128"/>
            </a:endParaRPr>
          </a:p>
        </p:txBody>
      </p:sp>
      <p:sp>
        <p:nvSpPr>
          <p:cNvPr id="7" name="テキスト ボックス 6"/>
          <p:cNvSpPr txBox="1"/>
          <p:nvPr/>
        </p:nvSpPr>
        <p:spPr>
          <a:xfrm>
            <a:off x="747595" y="2194830"/>
            <a:ext cx="2646878" cy="276999"/>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lang="ja-JP" altLang="ja-JP" sz="1200" dirty="0">
                <a:latin typeface="HGｺﾞｼｯｸM" panose="020B0609000000000000" pitchFamily="49" charset="-128"/>
                <a:ea typeface="HGｺﾞｼｯｸM" panose="020B0609000000000000" pitchFamily="49" charset="-128"/>
              </a:rPr>
              <a:t>必要事項を記入しご提出ください。</a:t>
            </a:r>
            <a:endParaRPr kumimoji="1" lang="ja-JP" altLang="en-US" sz="1200" dirty="0">
              <a:latin typeface="HGｺﾞｼｯｸM" panose="020B0609000000000000" pitchFamily="49" charset="-128"/>
              <a:ea typeface="HGｺﾞｼｯｸM" panose="020B0609000000000000" pitchFamily="49" charset="-128"/>
            </a:endParaRPr>
          </a:p>
        </p:txBody>
      </p:sp>
      <p:sp>
        <p:nvSpPr>
          <p:cNvPr id="10" name="テキスト ボックス 9"/>
          <p:cNvSpPr txBox="1"/>
          <p:nvPr/>
        </p:nvSpPr>
        <p:spPr>
          <a:xfrm>
            <a:off x="747595" y="2419860"/>
            <a:ext cx="2881430" cy="276999"/>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endParaRPr kumimoji="1" lang="ja-JP" altLang="en-US" sz="1200" dirty="0">
              <a:latin typeface="HGｺﾞｼｯｸM" panose="020B0609000000000000" pitchFamily="49" charset="-128"/>
              <a:ea typeface="HGｺﾞｼｯｸM" panose="020B0609000000000000" pitchFamily="49"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2902952038"/>
              </p:ext>
            </p:extLst>
          </p:nvPr>
        </p:nvGraphicFramePr>
        <p:xfrm>
          <a:off x="790218" y="2655300"/>
          <a:ext cx="5433776" cy="5827665"/>
        </p:xfrm>
        <a:graphic>
          <a:graphicData uri="http://schemas.openxmlformats.org/drawingml/2006/table">
            <a:tbl>
              <a:tblPr firstRow="1" bandRow="1">
                <a:tableStyleId>{5C22544A-7EE6-4342-B048-85BDC9FD1C3A}</a:tableStyleId>
              </a:tblPr>
              <a:tblGrid>
                <a:gridCol w="848083">
                  <a:extLst>
                    <a:ext uri="{9D8B030D-6E8A-4147-A177-3AD203B41FA5}">
                      <a16:colId xmlns:a16="http://schemas.microsoft.com/office/drawing/2014/main" val="3209582804"/>
                    </a:ext>
                  </a:extLst>
                </a:gridCol>
                <a:gridCol w="1868805">
                  <a:extLst>
                    <a:ext uri="{9D8B030D-6E8A-4147-A177-3AD203B41FA5}">
                      <a16:colId xmlns:a16="http://schemas.microsoft.com/office/drawing/2014/main" val="3378913700"/>
                    </a:ext>
                  </a:extLst>
                </a:gridCol>
                <a:gridCol w="826770">
                  <a:extLst>
                    <a:ext uri="{9D8B030D-6E8A-4147-A177-3AD203B41FA5}">
                      <a16:colId xmlns:a16="http://schemas.microsoft.com/office/drawing/2014/main" val="1399523921"/>
                    </a:ext>
                  </a:extLst>
                </a:gridCol>
                <a:gridCol w="1890118">
                  <a:extLst>
                    <a:ext uri="{9D8B030D-6E8A-4147-A177-3AD203B41FA5}">
                      <a16:colId xmlns:a16="http://schemas.microsoft.com/office/drawing/2014/main" val="3235508088"/>
                    </a:ext>
                  </a:extLst>
                </a:gridCol>
              </a:tblGrid>
              <a:tr h="295274">
                <a:tc>
                  <a:txBody>
                    <a:bodyPr/>
                    <a:lstStyle/>
                    <a:p>
                      <a:r>
                        <a:rPr kumimoji="1" lang="ja-JP" altLang="en-US" sz="1200" b="1" dirty="0" smtClean="0">
                          <a:solidFill>
                            <a:schemeClr val="tx1"/>
                          </a:solidFill>
                          <a:latin typeface="HGｺﾞｼｯｸM" panose="020B0609000000000000" pitchFamily="49" charset="-128"/>
                          <a:ea typeface="HGｺﾞｼｯｸM" panose="020B0609000000000000" pitchFamily="49" charset="-128"/>
                        </a:rPr>
                        <a:t>団体名</a:t>
                      </a:r>
                      <a:endParaRPr kumimoji="1" lang="ja-JP" altLang="en-US" sz="1200" b="1" dirty="0">
                        <a:solidFill>
                          <a:schemeClr val="tx1"/>
                        </a:solidFill>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endParaRPr kumimoji="1" lang="ja-JP" altLang="en-US"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60237623"/>
                  </a:ext>
                </a:extLst>
              </a:tr>
              <a:tr h="274319">
                <a:tc>
                  <a:txBody>
                    <a:bodyPr/>
                    <a:lstStyle/>
                    <a:p>
                      <a:r>
                        <a:rPr kumimoji="1" lang="ja-JP" altLang="en-US" sz="1200" b="1" dirty="0" smtClean="0">
                          <a:latin typeface="HGｺﾞｼｯｸM" panose="020B0609000000000000" pitchFamily="49" charset="-128"/>
                          <a:ea typeface="HGｺﾞｼｯｸM" panose="020B0609000000000000" pitchFamily="49" charset="-128"/>
                        </a:rPr>
                        <a:t>代表者名</a:t>
                      </a:r>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1" dirty="0" smtClean="0">
                          <a:latin typeface="HGｺﾞｼｯｸM" panose="020B0609000000000000" pitchFamily="49" charset="-128"/>
                          <a:ea typeface="HGｺﾞｼｯｸM" panose="020B0609000000000000" pitchFamily="49" charset="-128"/>
                        </a:rPr>
                        <a:t>参加人数</a:t>
                      </a:r>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1" dirty="0" smtClean="0">
                          <a:latin typeface="HGｺﾞｼｯｸM" panose="020B0609000000000000" pitchFamily="49" charset="-128"/>
                          <a:ea typeface="HGｺﾞｼｯｸM" panose="020B0609000000000000" pitchFamily="49" charset="-128"/>
                        </a:rPr>
                        <a:t>　　　　　　　　　人</a:t>
                      </a:r>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35246200"/>
                  </a:ext>
                </a:extLst>
              </a:tr>
              <a:tr h="539114">
                <a:tc>
                  <a:txBody>
                    <a:bodyPr/>
                    <a:lstStyle/>
                    <a:p>
                      <a:r>
                        <a:rPr kumimoji="1" lang="ja-JP" altLang="en-US" sz="1200" b="1" dirty="0" smtClean="0">
                          <a:latin typeface="HGｺﾞｼｯｸM" panose="020B0609000000000000" pitchFamily="49" charset="-128"/>
                          <a:ea typeface="HGｺﾞｼｯｸM" panose="020B0609000000000000" pitchFamily="49" charset="-128"/>
                        </a:rPr>
                        <a:t>住所</a:t>
                      </a:r>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r>
                        <a:rPr kumimoji="1" lang="ja-JP" altLang="en-US" sz="1200" b="1" dirty="0" smtClean="0">
                          <a:latin typeface="HGｺﾞｼｯｸM" panose="020B0609000000000000" pitchFamily="49" charset="-128"/>
                          <a:ea typeface="HGｺﾞｼｯｸM" panose="020B0609000000000000" pitchFamily="49" charset="-128"/>
                        </a:rPr>
                        <a:t>〒</a:t>
                      </a:r>
                      <a:r>
                        <a:rPr kumimoji="1" lang="ja-JP" altLang="en-US" sz="1200" b="1" baseline="0" dirty="0" smtClean="0">
                          <a:latin typeface="HGｺﾞｼｯｸM" panose="020B0609000000000000" pitchFamily="49" charset="-128"/>
                          <a:ea typeface="HGｺﾞｼｯｸM" panose="020B0609000000000000" pitchFamily="49" charset="-128"/>
                        </a:rPr>
                        <a:t>   　</a:t>
                      </a:r>
                      <a:r>
                        <a:rPr kumimoji="1" lang="en-US" altLang="ja-JP" sz="1200" b="1" baseline="0" dirty="0" smtClean="0">
                          <a:latin typeface="HGｺﾞｼｯｸM" panose="020B0609000000000000" pitchFamily="49" charset="-128"/>
                          <a:ea typeface="HGｺﾞｼｯｸM" panose="020B0609000000000000" pitchFamily="49" charset="-128"/>
                        </a:rPr>
                        <a:t>-</a:t>
                      </a:r>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92000834"/>
                  </a:ext>
                </a:extLst>
              </a:tr>
              <a:tr h="345076">
                <a:tc>
                  <a:txBody>
                    <a:bodyPr/>
                    <a:lstStyle/>
                    <a:p>
                      <a:r>
                        <a:rPr kumimoji="1" lang="ja-JP" altLang="en-US" sz="1200" b="1" dirty="0" smtClean="0">
                          <a:latin typeface="HGｺﾞｼｯｸM" panose="020B0609000000000000" pitchFamily="49" charset="-128"/>
                          <a:ea typeface="HGｺﾞｼｯｸM" panose="020B0609000000000000" pitchFamily="49" charset="-128"/>
                        </a:rPr>
                        <a:t>電話</a:t>
                      </a:r>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200" b="1" dirty="0" smtClean="0">
                          <a:latin typeface="HGｺﾞｼｯｸM" panose="020B0609000000000000" pitchFamily="49" charset="-128"/>
                          <a:ea typeface="HGｺﾞｼｯｸM" panose="020B0609000000000000" pitchFamily="49" charset="-128"/>
                        </a:rPr>
                        <a:t>   </a:t>
                      </a:r>
                      <a:r>
                        <a:rPr kumimoji="1" lang="en-US" altLang="ja-JP" sz="1200" b="1" baseline="0" dirty="0" smtClean="0">
                          <a:latin typeface="HGｺﾞｼｯｸM" panose="020B0609000000000000" pitchFamily="49" charset="-128"/>
                          <a:ea typeface="HGｺﾞｼｯｸM" panose="020B0609000000000000" pitchFamily="49" charset="-128"/>
                        </a:rPr>
                        <a:t> </a:t>
                      </a:r>
                      <a:r>
                        <a:rPr kumimoji="1" lang="ja-JP" altLang="en-US" sz="1200" b="1" baseline="0" dirty="0" smtClean="0">
                          <a:latin typeface="HGｺﾞｼｯｸM" panose="020B0609000000000000" pitchFamily="49" charset="-128"/>
                          <a:ea typeface="HGｺﾞｼｯｸM" panose="020B0609000000000000" pitchFamily="49" charset="-128"/>
                        </a:rPr>
                        <a:t>　</a:t>
                      </a:r>
                      <a:r>
                        <a:rPr kumimoji="1" lang="en-US" altLang="ja-JP" sz="1200" b="1" baseline="0" dirty="0" smtClean="0">
                          <a:latin typeface="HGｺﾞｼｯｸM" panose="020B0609000000000000" pitchFamily="49" charset="-128"/>
                          <a:ea typeface="HGｺﾞｼｯｸM" panose="020B0609000000000000" pitchFamily="49" charset="-128"/>
                        </a:rPr>
                        <a:t>-       -</a:t>
                      </a:r>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200" b="1" dirty="0" smtClean="0">
                          <a:latin typeface="HGｺﾞｼｯｸM" panose="020B0609000000000000" pitchFamily="49" charset="-128"/>
                          <a:ea typeface="HGｺﾞｼｯｸM" panose="020B0609000000000000" pitchFamily="49" charset="-128"/>
                        </a:rPr>
                        <a:t>E-mail</a:t>
                      </a:r>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849783"/>
                  </a:ext>
                </a:extLst>
              </a:tr>
              <a:tr h="417195">
                <a:tc>
                  <a:txBody>
                    <a:bodyPr/>
                    <a:lstStyle/>
                    <a:p>
                      <a:r>
                        <a:rPr kumimoji="1" lang="ja-JP" altLang="en-US" sz="1200" b="1" dirty="0" smtClean="0">
                          <a:latin typeface="HGｺﾞｼｯｸM" panose="020B0609000000000000" pitchFamily="49" charset="-128"/>
                          <a:ea typeface="HGｺﾞｼｯｸM" panose="020B0609000000000000" pitchFamily="49" charset="-128"/>
                        </a:rPr>
                        <a:t>テーマ</a:t>
                      </a:r>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endParaRPr kumimoji="1" lang="ja-JP" altLang="en-US"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91557949"/>
                  </a:ext>
                </a:extLst>
              </a:tr>
              <a:tr h="1466849">
                <a:tc gridSpan="4">
                  <a:txBody>
                    <a:bodyPr/>
                    <a:lstStyle/>
                    <a:p>
                      <a:r>
                        <a:rPr kumimoji="1" lang="ja-JP" altLang="en-US" sz="1200" b="1" dirty="0" smtClean="0">
                          <a:latin typeface="HGｺﾞｼｯｸM" panose="020B0609000000000000" pitchFamily="49" charset="-128"/>
                          <a:ea typeface="HGｺﾞｼｯｸM" panose="020B0609000000000000" pitchFamily="49" charset="-128"/>
                        </a:rPr>
                        <a:t>団体の活動内容（</a:t>
                      </a:r>
                      <a:r>
                        <a:rPr kumimoji="1" lang="en-US" altLang="ja-JP" sz="1200" b="1" dirty="0" smtClean="0">
                          <a:latin typeface="HGｺﾞｼｯｸM" panose="020B0609000000000000" pitchFamily="49" charset="-128"/>
                          <a:ea typeface="HGｺﾞｼｯｸM" panose="020B0609000000000000" pitchFamily="49" charset="-128"/>
                        </a:rPr>
                        <a:t>300</a:t>
                      </a:r>
                      <a:r>
                        <a:rPr kumimoji="1" lang="ja-JP" altLang="en-US" sz="1200" b="1" dirty="0" smtClean="0">
                          <a:latin typeface="HGｺﾞｼｯｸM" panose="020B0609000000000000" pitchFamily="49" charset="-128"/>
                          <a:ea typeface="HGｺﾞｼｯｸM" panose="020B0609000000000000" pitchFamily="49" charset="-128"/>
                        </a:rPr>
                        <a:t>字程度）</a:t>
                      </a:r>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28740873"/>
                  </a:ext>
                </a:extLst>
              </a:tr>
              <a:tr h="876300">
                <a:tc gridSpan="4">
                  <a:txBody>
                    <a:bodyPr/>
                    <a:lstStyle/>
                    <a:p>
                      <a:r>
                        <a:rPr kumimoji="1" lang="ja-JP" altLang="en-US" sz="1200" b="1" dirty="0" smtClean="0">
                          <a:latin typeface="HGｺﾞｼｯｸM" panose="020B0609000000000000" pitchFamily="49" charset="-128"/>
                          <a:ea typeface="HGｺﾞｼｯｸM" panose="020B0609000000000000" pitchFamily="49" charset="-128"/>
                        </a:rPr>
                        <a:t>話したい内容（詳細）</a:t>
                      </a:r>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ja-JP" altLang="en-US" sz="1200" b="1" dirty="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9101988"/>
                  </a:ext>
                </a:extLst>
              </a:tr>
              <a:tr h="863872">
                <a:tc gridSpan="4">
                  <a:txBody>
                    <a:bodyPr/>
                    <a:lstStyle/>
                    <a:p>
                      <a:r>
                        <a:rPr kumimoji="1" lang="ja-JP" altLang="en-US" sz="1200" b="1" dirty="0" smtClean="0">
                          <a:latin typeface="HGｺﾞｼｯｸM" panose="020B0609000000000000" pitchFamily="49" charset="-128"/>
                          <a:ea typeface="HGｺﾞｼｯｸM" panose="020B0609000000000000" pitchFamily="49" charset="-128"/>
                        </a:rPr>
                        <a:t>団体の活動を通じての市政への提言</a:t>
                      </a:r>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p>
                      <a:endParaRPr kumimoji="1" lang="en-US" altLang="ja-JP" sz="1200" b="1" dirty="0" smtClean="0">
                        <a:latin typeface="HGｺﾞｼｯｸM" panose="020B0609000000000000" pitchFamily="49" charset="-128"/>
                        <a:ea typeface="HGｺﾞｼｯｸM" panose="020B0609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1730011"/>
                  </a:ext>
                </a:extLst>
              </a:tr>
            </a:tbl>
          </a:graphicData>
        </a:graphic>
      </p:graphicFrame>
      <p:sp>
        <p:nvSpPr>
          <p:cNvPr id="12" name="テキスト ボックス 11"/>
          <p:cNvSpPr txBox="1"/>
          <p:nvPr/>
        </p:nvSpPr>
        <p:spPr>
          <a:xfrm>
            <a:off x="747595" y="8605671"/>
            <a:ext cx="5634876" cy="1477328"/>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lang="ja-JP" altLang="en-US" sz="1000" dirty="0">
                <a:latin typeface="HGｺﾞｼｯｸM" panose="020B0609000000000000" pitchFamily="49" charset="-128"/>
                <a:ea typeface="HGｺﾞｼｯｸM" panose="020B0609000000000000" pitchFamily="49" charset="-128"/>
              </a:rPr>
              <a:t>次</a:t>
            </a:r>
            <a:r>
              <a:rPr lang="ja-JP" altLang="en-US" sz="1000" dirty="0" smtClean="0">
                <a:latin typeface="HGｺﾞｼｯｸM" panose="020B0609000000000000" pitchFamily="49" charset="-128"/>
                <a:ea typeface="HGｺﾞｼｯｸM" panose="020B0609000000000000" pitchFamily="49" charset="-128"/>
              </a:rPr>
              <a:t>に該当する場合は、対象外とさせていただきます</a:t>
            </a:r>
            <a:r>
              <a:rPr lang="ja-JP" altLang="ja-JP" sz="1000" dirty="0" smtClean="0">
                <a:latin typeface="HGｺﾞｼｯｸM" panose="020B0609000000000000" pitchFamily="49" charset="-128"/>
                <a:ea typeface="HGｺﾞｼｯｸM" panose="020B0609000000000000" pitchFamily="49" charset="-128"/>
              </a:rPr>
              <a:t>。</a:t>
            </a:r>
            <a:endParaRPr lang="en-US" altLang="ja-JP" sz="1000" dirty="0" smtClean="0">
              <a:latin typeface="HGｺﾞｼｯｸM" panose="020B0609000000000000" pitchFamily="49" charset="-128"/>
              <a:ea typeface="HGｺﾞｼｯｸM" panose="020B0609000000000000" pitchFamily="49" charset="-128"/>
            </a:endParaRPr>
          </a:p>
          <a:p>
            <a:r>
              <a:rPr kumimoji="1" lang="ja-JP" altLang="en-US" sz="1000" dirty="0" smtClean="0">
                <a:latin typeface="HGｺﾞｼｯｸM" panose="020B0609000000000000" pitchFamily="49" charset="-128"/>
                <a:ea typeface="HGｺﾞｼｯｸM" panose="020B0609000000000000" pitchFamily="49" charset="-128"/>
              </a:rPr>
              <a:t>（</a:t>
            </a:r>
            <a:r>
              <a:rPr kumimoji="1" lang="en-US" altLang="ja-JP" sz="1000" dirty="0" smtClean="0">
                <a:latin typeface="HGｺﾞｼｯｸM" panose="020B0609000000000000" pitchFamily="49" charset="-128"/>
                <a:ea typeface="HGｺﾞｼｯｸM" panose="020B0609000000000000" pitchFamily="49" charset="-128"/>
              </a:rPr>
              <a:t>1</a:t>
            </a:r>
            <a:r>
              <a:rPr kumimoji="1" lang="ja-JP" altLang="en-US" sz="1000" dirty="0" smtClean="0">
                <a:latin typeface="HGｺﾞｼｯｸM" panose="020B0609000000000000" pitchFamily="49" charset="-128"/>
                <a:ea typeface="HGｺﾞｼｯｸM" panose="020B0609000000000000" pitchFamily="49" charset="-128"/>
              </a:rPr>
              <a:t>）営利を目的とする団体</a:t>
            </a:r>
            <a:endParaRPr kumimoji="1" lang="en-US" altLang="ja-JP" sz="1000" dirty="0" smtClean="0">
              <a:latin typeface="HGｺﾞｼｯｸM" panose="020B0609000000000000" pitchFamily="49" charset="-128"/>
              <a:ea typeface="HGｺﾞｼｯｸM" panose="020B0609000000000000" pitchFamily="49" charset="-128"/>
            </a:endParaRPr>
          </a:p>
          <a:p>
            <a:r>
              <a:rPr kumimoji="1" lang="ja-JP" altLang="en-US" sz="1000" dirty="0">
                <a:latin typeface="HGｺﾞｼｯｸM" panose="020B0609000000000000" pitchFamily="49" charset="-128"/>
                <a:ea typeface="HGｺﾞｼｯｸM" panose="020B0609000000000000" pitchFamily="49" charset="-128"/>
              </a:rPr>
              <a:t>（</a:t>
            </a:r>
            <a:r>
              <a:rPr kumimoji="1" lang="en-US" altLang="ja-JP" sz="1000" dirty="0">
                <a:latin typeface="HGｺﾞｼｯｸM" panose="020B0609000000000000" pitchFamily="49" charset="-128"/>
                <a:ea typeface="HGｺﾞｼｯｸM" panose="020B0609000000000000" pitchFamily="49" charset="-128"/>
              </a:rPr>
              <a:t>2</a:t>
            </a:r>
            <a:r>
              <a:rPr kumimoji="1" lang="ja-JP" altLang="en-US" sz="1000" dirty="0" smtClean="0">
                <a:latin typeface="HGｺﾞｼｯｸM" panose="020B0609000000000000" pitchFamily="49" charset="-128"/>
                <a:ea typeface="HGｺﾞｼｯｸM" panose="020B0609000000000000" pitchFamily="49" charset="-128"/>
              </a:rPr>
              <a:t>）政治的または宗教的な団体</a:t>
            </a:r>
            <a:endParaRPr kumimoji="1" lang="en-US" altLang="ja-JP" sz="1000" dirty="0" smtClean="0">
              <a:latin typeface="HGｺﾞｼｯｸM" panose="020B0609000000000000" pitchFamily="49" charset="-128"/>
              <a:ea typeface="HGｺﾞｼｯｸM" panose="020B0609000000000000" pitchFamily="49" charset="-128"/>
            </a:endParaRPr>
          </a:p>
          <a:p>
            <a:r>
              <a:rPr kumimoji="1" lang="ja-JP" altLang="en-US" sz="1000" dirty="0">
                <a:latin typeface="HGｺﾞｼｯｸM" panose="020B0609000000000000" pitchFamily="49" charset="-128"/>
                <a:ea typeface="HGｺﾞｼｯｸM" panose="020B0609000000000000" pitchFamily="49" charset="-128"/>
              </a:rPr>
              <a:t>（</a:t>
            </a:r>
            <a:r>
              <a:rPr kumimoji="1" lang="en-US" altLang="ja-JP" sz="1000" dirty="0">
                <a:latin typeface="HGｺﾞｼｯｸM" panose="020B0609000000000000" pitchFamily="49" charset="-128"/>
                <a:ea typeface="HGｺﾞｼｯｸM" panose="020B0609000000000000" pitchFamily="49" charset="-128"/>
              </a:rPr>
              <a:t>3</a:t>
            </a:r>
            <a:r>
              <a:rPr kumimoji="1" lang="ja-JP" altLang="en-US" sz="1000" dirty="0" smtClean="0">
                <a:latin typeface="HGｺﾞｼｯｸM" panose="020B0609000000000000" pitchFamily="49" charset="-128"/>
                <a:ea typeface="HGｺﾞｼｯｸM" panose="020B0609000000000000" pitchFamily="49" charset="-128"/>
              </a:rPr>
              <a:t>）公序良俗に反する活動をする、またはそのおそれがある団体</a:t>
            </a:r>
            <a:endParaRPr kumimoji="1" lang="en-US" altLang="ja-JP" sz="1000" dirty="0" smtClean="0">
              <a:latin typeface="HGｺﾞｼｯｸM" panose="020B0609000000000000" pitchFamily="49" charset="-128"/>
              <a:ea typeface="HGｺﾞｼｯｸM" panose="020B0609000000000000" pitchFamily="49" charset="-128"/>
            </a:endParaRPr>
          </a:p>
          <a:p>
            <a:r>
              <a:rPr kumimoji="1" lang="ja-JP" altLang="en-US" sz="1000" dirty="0">
                <a:latin typeface="HGｺﾞｼｯｸM" panose="020B0609000000000000" pitchFamily="49" charset="-128"/>
                <a:ea typeface="HGｺﾞｼｯｸM" panose="020B0609000000000000" pitchFamily="49" charset="-128"/>
              </a:rPr>
              <a:t>（</a:t>
            </a:r>
            <a:r>
              <a:rPr kumimoji="1" lang="en-US" altLang="ja-JP" sz="1000" dirty="0">
                <a:latin typeface="HGｺﾞｼｯｸM" panose="020B0609000000000000" pitchFamily="49" charset="-128"/>
                <a:ea typeface="HGｺﾞｼｯｸM" panose="020B0609000000000000" pitchFamily="49" charset="-128"/>
              </a:rPr>
              <a:t>4</a:t>
            </a:r>
            <a:r>
              <a:rPr kumimoji="1" lang="ja-JP" altLang="en-US" sz="1000" dirty="0" smtClean="0">
                <a:latin typeface="HGｺﾞｼｯｸM" panose="020B0609000000000000" pitchFamily="49" charset="-128"/>
                <a:ea typeface="HGｺﾞｼｯｸM" panose="020B0609000000000000" pitchFamily="49" charset="-128"/>
              </a:rPr>
              <a:t>）特定個人、または特定団体に対する誹謗・中傷を懇談の内容として希望する団体</a:t>
            </a:r>
            <a:endParaRPr kumimoji="1" lang="en-US" altLang="ja-JP" sz="1000" dirty="0" smtClean="0">
              <a:latin typeface="HGｺﾞｼｯｸM" panose="020B0609000000000000" pitchFamily="49" charset="-128"/>
              <a:ea typeface="HGｺﾞｼｯｸM" panose="020B0609000000000000" pitchFamily="49" charset="-128"/>
            </a:endParaRPr>
          </a:p>
          <a:p>
            <a:r>
              <a:rPr kumimoji="1" lang="ja-JP" altLang="en-US" sz="1000" dirty="0">
                <a:latin typeface="HGｺﾞｼｯｸM" panose="020B0609000000000000" pitchFamily="49" charset="-128"/>
                <a:ea typeface="HGｺﾞｼｯｸM" panose="020B0609000000000000" pitchFamily="49" charset="-128"/>
              </a:rPr>
              <a:t>（</a:t>
            </a:r>
            <a:r>
              <a:rPr kumimoji="1" lang="en-US" altLang="ja-JP" sz="1000" dirty="0">
                <a:latin typeface="HGｺﾞｼｯｸM" panose="020B0609000000000000" pitchFamily="49" charset="-128"/>
                <a:ea typeface="HGｺﾞｼｯｸM" panose="020B0609000000000000" pitchFamily="49" charset="-128"/>
              </a:rPr>
              <a:t>5</a:t>
            </a:r>
            <a:r>
              <a:rPr kumimoji="1" lang="ja-JP" altLang="en-US" sz="1000" dirty="0" smtClean="0">
                <a:latin typeface="HGｺﾞｼｯｸM" panose="020B0609000000000000" pitchFamily="49" charset="-128"/>
                <a:ea typeface="HGｺﾞｼｯｸM" panose="020B0609000000000000" pitchFamily="49" charset="-128"/>
              </a:rPr>
              <a:t>）市を当事者とする裁判において係争中である事項を懇談の内容として希望する団体</a:t>
            </a:r>
            <a:endParaRPr kumimoji="1" lang="en-US" altLang="ja-JP" sz="1000" dirty="0" smtClean="0">
              <a:latin typeface="HGｺﾞｼｯｸM" panose="020B0609000000000000" pitchFamily="49" charset="-128"/>
              <a:ea typeface="HGｺﾞｼｯｸM" panose="020B0609000000000000" pitchFamily="49" charset="-128"/>
            </a:endParaRPr>
          </a:p>
          <a:p>
            <a:r>
              <a:rPr kumimoji="1" lang="ja-JP" altLang="en-US" sz="1000" dirty="0">
                <a:latin typeface="HGｺﾞｼｯｸM" panose="020B0609000000000000" pitchFamily="49" charset="-128"/>
                <a:ea typeface="HGｺﾞｼｯｸM" panose="020B0609000000000000" pitchFamily="49" charset="-128"/>
              </a:rPr>
              <a:t>（</a:t>
            </a:r>
            <a:r>
              <a:rPr kumimoji="1" lang="en-US" altLang="ja-JP" sz="1000" dirty="0">
                <a:latin typeface="HGｺﾞｼｯｸM" panose="020B0609000000000000" pitchFamily="49" charset="-128"/>
                <a:ea typeface="HGｺﾞｼｯｸM" panose="020B0609000000000000" pitchFamily="49" charset="-128"/>
              </a:rPr>
              <a:t>6</a:t>
            </a:r>
            <a:r>
              <a:rPr kumimoji="1" lang="ja-JP" altLang="en-US" sz="1000" dirty="0" smtClean="0">
                <a:latin typeface="HGｺﾞｼｯｸM" panose="020B0609000000000000" pitchFamily="49" charset="-128"/>
                <a:ea typeface="HGｺﾞｼｯｸM" panose="020B0609000000000000" pitchFamily="49" charset="-128"/>
              </a:rPr>
              <a:t>）既に市議会に対する請願、陳情または市に対する要望書を提出している事項を懇談の内容</a:t>
            </a:r>
            <a:endParaRPr kumimoji="1" lang="en-US" altLang="ja-JP" sz="1000" dirty="0" smtClean="0">
              <a:latin typeface="HGｺﾞｼｯｸM" panose="020B0609000000000000" pitchFamily="49" charset="-128"/>
              <a:ea typeface="HGｺﾞｼｯｸM" panose="020B0609000000000000" pitchFamily="49" charset="-128"/>
            </a:endParaRPr>
          </a:p>
          <a:p>
            <a:r>
              <a:rPr kumimoji="1" lang="ja-JP" altLang="en-US" sz="1000" dirty="0">
                <a:latin typeface="HGｺﾞｼｯｸM" panose="020B0609000000000000" pitchFamily="49" charset="-128"/>
                <a:ea typeface="HGｺﾞｼｯｸM" panose="020B0609000000000000" pitchFamily="49" charset="-128"/>
              </a:rPr>
              <a:t>　</a:t>
            </a:r>
            <a:r>
              <a:rPr kumimoji="1" lang="ja-JP" altLang="en-US" sz="1000" dirty="0" smtClean="0">
                <a:latin typeface="HGｺﾞｼｯｸM" panose="020B0609000000000000" pitchFamily="49" charset="-128"/>
                <a:ea typeface="HGｺﾞｼｯｸM" panose="020B0609000000000000" pitchFamily="49" charset="-128"/>
              </a:rPr>
              <a:t>　 として希望する団体</a:t>
            </a:r>
            <a:endParaRPr kumimoji="1" lang="en-US" altLang="ja-JP" sz="1000" dirty="0" smtClean="0">
              <a:latin typeface="HGｺﾞｼｯｸM" panose="020B0609000000000000" pitchFamily="49" charset="-128"/>
              <a:ea typeface="HGｺﾞｼｯｸM" panose="020B0609000000000000" pitchFamily="49" charset="-128"/>
            </a:endParaRPr>
          </a:p>
          <a:p>
            <a:r>
              <a:rPr kumimoji="1" lang="ja-JP" altLang="en-US" sz="1000" dirty="0" smtClean="0">
                <a:latin typeface="HGｺﾞｼｯｸM" panose="020B0609000000000000" pitchFamily="49" charset="-128"/>
                <a:ea typeface="HGｺﾞｼｯｸM" panose="020B0609000000000000" pitchFamily="49" charset="-128"/>
              </a:rPr>
              <a:t>（</a:t>
            </a:r>
            <a:r>
              <a:rPr kumimoji="1" lang="en-US" altLang="ja-JP" sz="1000" dirty="0" smtClean="0">
                <a:latin typeface="HGｺﾞｼｯｸM" panose="020B0609000000000000" pitchFamily="49" charset="-128"/>
                <a:ea typeface="HGｺﾞｼｯｸM" panose="020B0609000000000000" pitchFamily="49" charset="-128"/>
              </a:rPr>
              <a:t>7</a:t>
            </a:r>
            <a:r>
              <a:rPr kumimoji="1" lang="ja-JP" altLang="en-US" sz="1000" dirty="0" smtClean="0">
                <a:latin typeface="HGｺﾞｼｯｸM" panose="020B0609000000000000" pitchFamily="49" charset="-128"/>
                <a:ea typeface="HGｺﾞｼｯｸM" panose="020B0609000000000000" pitchFamily="49" charset="-128"/>
              </a:rPr>
              <a:t>）その他、「市長と話そう」の趣旨に照らし適当ではないと認められる団体</a:t>
            </a:r>
            <a:endParaRPr kumimoji="1" lang="en-US" altLang="ja-JP" sz="1000" dirty="0" smtClean="0">
              <a:latin typeface="HGｺﾞｼｯｸM" panose="020B0609000000000000" pitchFamily="49" charset="-128"/>
              <a:ea typeface="HGｺﾞｼｯｸM" panose="020B0609000000000000" pitchFamily="49" charset="-128"/>
            </a:endParaRPr>
          </a:p>
        </p:txBody>
      </p:sp>
      <p:sp>
        <p:nvSpPr>
          <p:cNvPr id="13" name="テキスト ボックス 12"/>
          <p:cNvSpPr txBox="1"/>
          <p:nvPr/>
        </p:nvSpPr>
        <p:spPr>
          <a:xfrm>
            <a:off x="747595" y="10253601"/>
            <a:ext cx="3995620" cy="861774"/>
          </a:xfrm>
          <a:prstGeom prst="rect">
            <a:avLst/>
          </a:prstGeom>
          <a:noFill/>
        </p:spPr>
        <p:txBody>
          <a:bodyPr wrap="square" rtlCol="0">
            <a:spAutoFit/>
          </a:bodyPr>
          <a:lstStyle/>
          <a:p>
            <a:r>
              <a:rPr kumimoji="1" lang="ja-JP" altLang="en-US" sz="1200" b="1" dirty="0" smtClean="0">
                <a:latin typeface="HG丸ｺﾞｼｯｸM-PRO" panose="020F0600000000000000" pitchFamily="50" charset="-128"/>
                <a:ea typeface="HG丸ｺﾞｼｯｸM-PRO" panose="020F0600000000000000" pitchFamily="50" charset="-128"/>
              </a:rPr>
              <a:t>浜松市　市長公室　広聴広報課</a:t>
            </a:r>
            <a:endParaRPr kumimoji="1" lang="en-US" altLang="ja-JP" sz="1200" b="1" dirty="0" smtClean="0">
              <a:latin typeface="HG丸ｺﾞｼｯｸM-PRO" panose="020F0600000000000000" pitchFamily="50" charset="-128"/>
              <a:ea typeface="HG丸ｺﾞｼｯｸM-PRO" panose="020F0600000000000000" pitchFamily="50" charset="-128"/>
            </a:endParaRPr>
          </a:p>
          <a:p>
            <a:endParaRPr kumimoji="1" lang="en-US" altLang="ja-JP" sz="500" b="1" dirty="0">
              <a:latin typeface="HG丸ｺﾞｼｯｸM-PRO" panose="020F0600000000000000" pitchFamily="50" charset="-128"/>
              <a:ea typeface="HG丸ｺﾞｼｯｸM-PRO" panose="020F0600000000000000" pitchFamily="50" charset="-128"/>
            </a:endParaRPr>
          </a:p>
          <a:p>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smtClean="0">
                <a:latin typeface="HG丸ｺﾞｼｯｸM-PRO" panose="020F0600000000000000" pitchFamily="50" charset="-128"/>
                <a:ea typeface="HG丸ｺﾞｼｯｸM-PRO" panose="020F0600000000000000" pitchFamily="50" charset="-128"/>
              </a:rPr>
              <a:t>430-8652</a:t>
            </a:r>
            <a:r>
              <a:rPr kumimoji="1" lang="ja-JP" altLang="en-US" sz="1100" dirty="0" smtClean="0">
                <a:latin typeface="HG丸ｺﾞｼｯｸM-PRO" panose="020F0600000000000000" pitchFamily="50" charset="-128"/>
                <a:ea typeface="HG丸ｺﾞｼｯｸM-PRO" panose="020F0600000000000000" pitchFamily="50" charset="-128"/>
              </a:rPr>
              <a:t>　浜松市中央区元城町</a:t>
            </a:r>
            <a:r>
              <a:rPr kumimoji="1" lang="en-US" altLang="ja-JP" sz="1100" dirty="0" smtClean="0">
                <a:latin typeface="HG丸ｺﾞｼｯｸM-PRO" panose="020F0600000000000000" pitchFamily="50" charset="-128"/>
                <a:ea typeface="HG丸ｺﾞｼｯｸM-PRO" panose="020F0600000000000000" pitchFamily="50" charset="-128"/>
              </a:rPr>
              <a:t>103-2</a:t>
            </a:r>
            <a:endParaRPr kumimoji="1" lang="en-US" altLang="ja-JP" sz="1100" dirty="0">
              <a:latin typeface="HG丸ｺﾞｼｯｸM-PRO" panose="020F0600000000000000" pitchFamily="50" charset="-128"/>
              <a:ea typeface="HG丸ｺﾞｼｯｸM-PRO" panose="020F0600000000000000" pitchFamily="50" charset="-128"/>
            </a:endParaRPr>
          </a:p>
          <a:p>
            <a:r>
              <a:rPr kumimoji="1" lang="en-US" altLang="ja-JP" sz="1100" dirty="0" smtClean="0">
                <a:latin typeface="HG丸ｺﾞｼｯｸM-PRO" panose="020F0600000000000000" pitchFamily="50" charset="-128"/>
                <a:ea typeface="HG丸ｺﾞｼｯｸM-PRO" panose="020F0600000000000000" pitchFamily="50" charset="-128"/>
              </a:rPr>
              <a:t>TEL</a:t>
            </a:r>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smtClean="0">
                <a:latin typeface="HG丸ｺﾞｼｯｸM-PRO" panose="020F0600000000000000" pitchFamily="50" charset="-128"/>
                <a:ea typeface="HG丸ｺﾞｼｯｸM-PRO" panose="020F0600000000000000" pitchFamily="50" charset="-128"/>
              </a:rPr>
              <a:t>053-457-2023</a:t>
            </a:r>
            <a:r>
              <a:rPr kumimoji="1" lang="ja-JP" altLang="en-US" sz="1100" dirty="0" smtClean="0">
                <a:latin typeface="HG丸ｺﾞｼｯｸM-PRO" panose="020F0600000000000000" pitchFamily="50" charset="-128"/>
                <a:ea typeface="HG丸ｺﾞｼｯｸM-PRO" panose="020F0600000000000000" pitchFamily="50" charset="-128"/>
              </a:rPr>
              <a:t>　　</a:t>
            </a:r>
            <a:r>
              <a:rPr kumimoji="1" lang="en-US" altLang="ja-JP" sz="1100" dirty="0" smtClean="0">
                <a:latin typeface="HG丸ｺﾞｼｯｸM-PRO" panose="020F0600000000000000" pitchFamily="50" charset="-128"/>
                <a:ea typeface="HG丸ｺﾞｼｯｸM-PRO" panose="020F0600000000000000" pitchFamily="50" charset="-128"/>
              </a:rPr>
              <a:t>FAX053-457-2028</a:t>
            </a:r>
          </a:p>
          <a:p>
            <a:r>
              <a:rPr kumimoji="1" lang="en-US" altLang="ja-JP" sz="1100" dirty="0" smtClean="0">
                <a:latin typeface="HG丸ｺﾞｼｯｸM-PRO" panose="020F0600000000000000" pitchFamily="50" charset="-128"/>
                <a:ea typeface="HG丸ｺﾞｼｯｸM-PRO" panose="020F0600000000000000" pitchFamily="50" charset="-128"/>
              </a:rPr>
              <a:t>E-mail</a:t>
            </a:r>
            <a:r>
              <a:rPr kumimoji="1" lang="ja-JP" altLang="en-US" sz="1100" dirty="0" smtClean="0">
                <a:latin typeface="HG丸ｺﾞｼｯｸM-PRO" panose="020F0600000000000000" pitchFamily="50" charset="-128"/>
                <a:ea typeface="HG丸ｺﾞｼｯｸM-PRO" panose="020F0600000000000000" pitchFamily="50" charset="-128"/>
              </a:rPr>
              <a:t>：</a:t>
            </a:r>
            <a:r>
              <a:rPr kumimoji="1" lang="en-US" altLang="ja-JP" sz="1100" dirty="0" smtClean="0">
                <a:latin typeface="HG丸ｺﾞｼｯｸM-PRO" panose="020F0600000000000000" pitchFamily="50" charset="-128"/>
                <a:ea typeface="HG丸ｺﾞｼｯｸM-PRO" panose="020F0600000000000000" pitchFamily="50" charset="-128"/>
              </a:rPr>
              <a:t>koho2@city.hamamatsu.shizuoka.jp</a:t>
            </a:r>
          </a:p>
        </p:txBody>
      </p:sp>
      <p:pic>
        <p:nvPicPr>
          <p:cNvPr id="14" name="Picture 2" descr="市章カラー"/>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7595" y="931014"/>
            <a:ext cx="478635" cy="479882"/>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3" descr="ロゴタイプ横漢字"/>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26230" y="1036779"/>
            <a:ext cx="827087" cy="292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406452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176</TotalTime>
  <Words>476</Words>
  <Application>Microsoft Office PowerPoint</Application>
  <PresentationFormat>ワイド画面</PresentationFormat>
  <Paragraphs>72</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HGSｺﾞｼｯｸE</vt:lpstr>
      <vt:lpstr>HGｺﾞｼｯｸM</vt:lpstr>
      <vt:lpstr>HG丸ｺﾞｼｯｸM-PRO</vt:lpstr>
      <vt:lpstr>UD デジタル 教科書体 N-B</vt:lpstr>
      <vt:lpstr>游ゴシック</vt:lpstr>
      <vt:lpstr>游ゴシック Light</vt:lpstr>
      <vt:lpstr>Arial</vt:lpstr>
      <vt:lpstr>Calibri</vt:lpstr>
      <vt:lpstr>Calibri Light</vt:lpstr>
      <vt:lpstr>Office テーマ</vt:lpstr>
      <vt:lpstr>市長と話そう</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市長と話そう</dc:title>
  <dc:creator>Windows ユーザー</dc:creator>
  <cp:lastModifiedBy>Windows ユーザー</cp:lastModifiedBy>
  <cp:revision>20</cp:revision>
  <cp:lastPrinted>2026-04-09T23:59:56Z</cp:lastPrinted>
  <dcterms:created xsi:type="dcterms:W3CDTF">2023-06-21T01:27:04Z</dcterms:created>
  <dcterms:modified xsi:type="dcterms:W3CDTF">2026-04-10T00:02:18Z</dcterms:modified>
</cp:coreProperties>
</file>