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" r:id="rId2"/>
  </p:sldIdLst>
  <p:sldSz cx="7559675" cy="10691813"/>
  <p:notesSz cx="6888163" cy="100187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9E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019" autoAdjust="0"/>
    <p:restoredTop sz="94660"/>
  </p:normalViewPr>
  <p:slideViewPr>
    <p:cSldViewPr snapToGrid="0">
      <p:cViewPr varScale="1">
        <p:scale>
          <a:sx n="48" d="100"/>
          <a:sy n="48" d="100"/>
        </p:scale>
        <p:origin x="211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8FF88-D7EF-4EBD-ACAD-363802246D5E}" type="datetimeFigureOut">
              <a:rPr kumimoji="1" lang="ja-JP" altLang="en-US" smtClean="0"/>
              <a:t>2025/7/1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17541-A3C9-4AF6-98A8-3BB36DFE6C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57272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8FF88-D7EF-4EBD-ACAD-363802246D5E}" type="datetimeFigureOut">
              <a:rPr kumimoji="1" lang="ja-JP" altLang="en-US" smtClean="0"/>
              <a:t>2025/7/1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17541-A3C9-4AF6-98A8-3BB36DFE6C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621467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8FF88-D7EF-4EBD-ACAD-363802246D5E}" type="datetimeFigureOut">
              <a:rPr kumimoji="1" lang="ja-JP" altLang="en-US" smtClean="0"/>
              <a:t>2025/7/1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17541-A3C9-4AF6-98A8-3BB36DFE6C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029846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8FF88-D7EF-4EBD-ACAD-363802246D5E}" type="datetimeFigureOut">
              <a:rPr kumimoji="1" lang="ja-JP" altLang="en-US" smtClean="0"/>
              <a:t>2025/7/1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17541-A3C9-4AF6-98A8-3BB36DFE6C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62054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8FF88-D7EF-4EBD-ACAD-363802246D5E}" type="datetimeFigureOut">
              <a:rPr kumimoji="1" lang="ja-JP" altLang="en-US" smtClean="0"/>
              <a:t>2025/7/1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17541-A3C9-4AF6-98A8-3BB36DFE6C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902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8FF88-D7EF-4EBD-ACAD-363802246D5E}" type="datetimeFigureOut">
              <a:rPr kumimoji="1" lang="ja-JP" altLang="en-US" smtClean="0"/>
              <a:t>2025/7/1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17541-A3C9-4AF6-98A8-3BB36DFE6C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319888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8FF88-D7EF-4EBD-ACAD-363802246D5E}" type="datetimeFigureOut">
              <a:rPr kumimoji="1" lang="ja-JP" altLang="en-US" smtClean="0"/>
              <a:t>2025/7/1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17541-A3C9-4AF6-98A8-3BB36DFE6C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141374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8FF88-D7EF-4EBD-ACAD-363802246D5E}" type="datetimeFigureOut">
              <a:rPr kumimoji="1" lang="ja-JP" altLang="en-US" smtClean="0"/>
              <a:t>2025/7/1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17541-A3C9-4AF6-98A8-3BB36DFE6C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324092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8FF88-D7EF-4EBD-ACAD-363802246D5E}" type="datetimeFigureOut">
              <a:rPr kumimoji="1" lang="ja-JP" altLang="en-US" smtClean="0"/>
              <a:t>2025/7/1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17541-A3C9-4AF6-98A8-3BB36DFE6C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16607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8FF88-D7EF-4EBD-ACAD-363802246D5E}" type="datetimeFigureOut">
              <a:rPr kumimoji="1" lang="ja-JP" altLang="en-US" smtClean="0"/>
              <a:t>2025/7/1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17541-A3C9-4AF6-98A8-3BB36DFE6C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509765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8FF88-D7EF-4EBD-ACAD-363802246D5E}" type="datetimeFigureOut">
              <a:rPr kumimoji="1" lang="ja-JP" altLang="en-US" smtClean="0"/>
              <a:t>2025/7/1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17541-A3C9-4AF6-98A8-3BB36DFE6C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205138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B8FF88-D7EF-4EBD-ACAD-363802246D5E}" type="datetimeFigureOut">
              <a:rPr kumimoji="1" lang="ja-JP" altLang="en-US" smtClean="0"/>
              <a:t>2025/7/1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E17541-A3C9-4AF6-98A8-3BB36DFE6C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933411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kumimoji="1"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kumimoji="1"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ozailab.jp/sozai/detail/64812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1A62F1CE-C615-412C-CF22-E2357978592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xmlns="" r:id="rId3"/>
              </a:ext>
            </a:extLst>
          </a:blip>
          <a:stretch>
            <a:fillRect/>
          </a:stretch>
        </p:blipFill>
        <p:spPr>
          <a:xfrm>
            <a:off x="-35703" y="802569"/>
            <a:ext cx="7257191" cy="9906000"/>
          </a:xfrm>
          <a:prstGeom prst="rect">
            <a:avLst/>
          </a:prstGeom>
        </p:spPr>
      </p:pic>
      <p:pic>
        <p:nvPicPr>
          <p:cNvPr id="4" name="図 3">
            <a:extLst>
              <a:ext uri="{FF2B5EF4-FFF2-40B4-BE49-F238E27FC236}">
                <a16:creationId xmlns:a16="http://schemas.microsoft.com/office/drawing/2014/main" id="{665DFD61-B03F-B910-2D66-8967EAD8760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8897" y="52696"/>
            <a:ext cx="6992718" cy="749873"/>
          </a:xfrm>
          <a:prstGeom prst="rect">
            <a:avLst/>
          </a:prstGeom>
        </p:spPr>
      </p:pic>
      <p:pic>
        <p:nvPicPr>
          <p:cNvPr id="5" name="図 4">
            <a:extLst>
              <a:ext uri="{FF2B5EF4-FFF2-40B4-BE49-F238E27FC236}">
                <a16:creationId xmlns:a16="http://schemas.microsoft.com/office/drawing/2014/main" id="{3D9C7428-5203-2BE8-161F-EE9BFE6926B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83317" y="685692"/>
            <a:ext cx="1572904" cy="932769"/>
          </a:xfrm>
          <a:prstGeom prst="rect">
            <a:avLst/>
          </a:prstGeom>
        </p:spPr>
      </p:pic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524DEAA0-2385-9F2E-FCB6-43CA39E22B55}"/>
              </a:ext>
            </a:extLst>
          </p:cNvPr>
          <p:cNvSpPr txBox="1"/>
          <p:nvPr/>
        </p:nvSpPr>
        <p:spPr>
          <a:xfrm>
            <a:off x="1791409" y="692124"/>
            <a:ext cx="507258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豊かなシニアライフを送るために、</a:t>
            </a:r>
            <a:endParaRPr kumimoji="1" lang="en-US" altLang="ja-JP" sz="2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人生会議について考えましょう！</a:t>
            </a:r>
            <a:endParaRPr kumimoji="1" lang="ja-JP" altLang="en-US" sz="2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58D53FC2-B8AB-4A5B-25EC-B8423CDE900F}"/>
              </a:ext>
            </a:extLst>
          </p:cNvPr>
          <p:cNvSpPr txBox="1"/>
          <p:nvPr/>
        </p:nvSpPr>
        <p:spPr>
          <a:xfrm>
            <a:off x="328897" y="1593799"/>
            <a:ext cx="7157729" cy="615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b="1" dirty="0">
                <a:solidFill>
                  <a:srgbClr val="0070C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～人生の最終段階に向けて、医療・ケアに関する話し合いの勧め～</a:t>
            </a:r>
            <a:endParaRPr lang="ja-JP" altLang="ja-JP" b="1" dirty="0">
              <a:solidFill>
                <a:srgbClr val="0070C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endParaRPr kumimoji="1" lang="ja-JP" altLang="en-US" sz="1600" dirty="0">
              <a:latin typeface="+mn-ea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9B4E1D36-B68B-0BB4-D2A2-4C09E2637AF1}"/>
              </a:ext>
            </a:extLst>
          </p:cNvPr>
          <p:cNvSpPr txBox="1"/>
          <p:nvPr/>
        </p:nvSpPr>
        <p:spPr>
          <a:xfrm>
            <a:off x="620560" y="2039859"/>
            <a:ext cx="6735650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人生</a:t>
            </a:r>
            <a:r>
              <a:rPr kumimoji="1" lang="en-US" altLang="ja-JP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100</a:t>
            </a:r>
            <a:r>
              <a:rPr kumimoji="1"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年時代を迎え、豊かなシニアライフを送る時間が長くなってきました。今後の人生を送るにあたり、いつか迎える「死」を自分ごととして準備が必要になったともいえます。</a:t>
            </a:r>
            <a:endParaRPr kumimoji="1"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浜松市が作成した「人生会議手帳」を手に取りながら、豊かなシニアライフへの準備について考えてみませんか？</a:t>
            </a:r>
          </a:p>
        </p:txBody>
      </p:sp>
      <p:pic>
        <p:nvPicPr>
          <p:cNvPr id="9" name="図 8">
            <a:extLst>
              <a:ext uri="{FF2B5EF4-FFF2-40B4-BE49-F238E27FC236}">
                <a16:creationId xmlns:a16="http://schemas.microsoft.com/office/drawing/2014/main" id="{67A23D0F-39FB-E82A-3329-40DD8082777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17912" y="2003636"/>
            <a:ext cx="7175614" cy="1536325"/>
          </a:xfrm>
          <a:prstGeom prst="rect">
            <a:avLst/>
          </a:prstGeom>
        </p:spPr>
      </p:pic>
      <p:grpSp>
        <p:nvGrpSpPr>
          <p:cNvPr id="10" name="グループ化 9">
            <a:extLst>
              <a:ext uri="{FF2B5EF4-FFF2-40B4-BE49-F238E27FC236}">
                <a16:creationId xmlns:a16="http://schemas.microsoft.com/office/drawing/2014/main" id="{FE60D771-CFA2-6EF6-D9DE-6CFB39301E83}"/>
              </a:ext>
            </a:extLst>
          </p:cNvPr>
          <p:cNvGrpSpPr/>
          <p:nvPr/>
        </p:nvGrpSpPr>
        <p:grpSpPr>
          <a:xfrm>
            <a:off x="735631" y="3617211"/>
            <a:ext cx="1011814" cy="420592"/>
            <a:chOff x="759033" y="3375146"/>
            <a:chExt cx="1011814" cy="420592"/>
          </a:xfrm>
        </p:grpSpPr>
        <p:sp>
          <p:nvSpPr>
            <p:cNvPr id="11" name="角丸四角形 23">
              <a:extLst>
                <a:ext uri="{FF2B5EF4-FFF2-40B4-BE49-F238E27FC236}">
                  <a16:creationId xmlns:a16="http://schemas.microsoft.com/office/drawing/2014/main" id="{40509857-B77E-9900-2A0E-F995E8ED3B63}"/>
                </a:ext>
              </a:extLst>
            </p:cNvPr>
            <p:cNvSpPr/>
            <p:nvPr/>
          </p:nvSpPr>
          <p:spPr>
            <a:xfrm>
              <a:off x="759033" y="3457184"/>
              <a:ext cx="1011814" cy="338554"/>
            </a:xfrm>
            <a:prstGeom prst="round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2" name="テキスト ボックス 11">
              <a:extLst>
                <a:ext uri="{FF2B5EF4-FFF2-40B4-BE49-F238E27FC236}">
                  <a16:creationId xmlns:a16="http://schemas.microsoft.com/office/drawing/2014/main" id="{474134D8-4E34-322C-64AE-D7D0A6FC33ED}"/>
                </a:ext>
              </a:extLst>
            </p:cNvPr>
            <p:cNvSpPr txBox="1"/>
            <p:nvPr/>
          </p:nvSpPr>
          <p:spPr>
            <a:xfrm>
              <a:off x="781614" y="3375146"/>
              <a:ext cx="700833" cy="400110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pPr algn="ctr"/>
              <a:r>
                <a:rPr lang="ja-JP" altLang="en-US" sz="2000" b="1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日時</a:t>
              </a:r>
              <a:endParaRPr kumimoji="1" lang="ja-JP" altLang="en-US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</p:grpSp>
      <p:grpSp>
        <p:nvGrpSpPr>
          <p:cNvPr id="13" name="グループ化 12">
            <a:extLst>
              <a:ext uri="{FF2B5EF4-FFF2-40B4-BE49-F238E27FC236}">
                <a16:creationId xmlns:a16="http://schemas.microsoft.com/office/drawing/2014/main" id="{D39239A9-D593-FBF7-B9B3-1C818A5A02DC}"/>
              </a:ext>
            </a:extLst>
          </p:cNvPr>
          <p:cNvGrpSpPr/>
          <p:nvPr/>
        </p:nvGrpSpPr>
        <p:grpSpPr>
          <a:xfrm>
            <a:off x="730027" y="4135536"/>
            <a:ext cx="1011816" cy="400110"/>
            <a:chOff x="755570" y="3919180"/>
            <a:chExt cx="1011816" cy="400110"/>
          </a:xfrm>
        </p:grpSpPr>
        <p:sp>
          <p:nvSpPr>
            <p:cNvPr id="14" name="角丸四角形 25">
              <a:extLst>
                <a:ext uri="{FF2B5EF4-FFF2-40B4-BE49-F238E27FC236}">
                  <a16:creationId xmlns:a16="http://schemas.microsoft.com/office/drawing/2014/main" id="{C9309FE5-14DF-9DCD-747E-26B09FD37B35}"/>
                </a:ext>
              </a:extLst>
            </p:cNvPr>
            <p:cNvSpPr/>
            <p:nvPr/>
          </p:nvSpPr>
          <p:spPr>
            <a:xfrm>
              <a:off x="755570" y="3962847"/>
              <a:ext cx="1011816" cy="338554"/>
            </a:xfrm>
            <a:prstGeom prst="round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800" dirty="0"/>
            </a:p>
          </p:txBody>
        </p:sp>
        <p:sp>
          <p:nvSpPr>
            <p:cNvPr id="15" name="テキスト ボックス 14">
              <a:extLst>
                <a:ext uri="{FF2B5EF4-FFF2-40B4-BE49-F238E27FC236}">
                  <a16:creationId xmlns:a16="http://schemas.microsoft.com/office/drawing/2014/main" id="{D7AD8C8C-9121-C9DB-783C-DC64CABDFE27}"/>
                </a:ext>
              </a:extLst>
            </p:cNvPr>
            <p:cNvSpPr txBox="1"/>
            <p:nvPr/>
          </p:nvSpPr>
          <p:spPr>
            <a:xfrm>
              <a:off x="831697" y="3919180"/>
              <a:ext cx="700833" cy="400110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pPr algn="ctr"/>
              <a:r>
                <a:rPr lang="ja-JP" altLang="en-US" sz="2000" b="1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会場</a:t>
              </a:r>
              <a:endParaRPr kumimoji="1" lang="ja-JP" altLang="en-US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</p:grpSp>
      <p:grpSp>
        <p:nvGrpSpPr>
          <p:cNvPr id="16" name="グループ化 15">
            <a:extLst>
              <a:ext uri="{FF2B5EF4-FFF2-40B4-BE49-F238E27FC236}">
                <a16:creationId xmlns:a16="http://schemas.microsoft.com/office/drawing/2014/main" id="{C60FC852-6A68-6C67-4C4E-B76578466B22}"/>
              </a:ext>
            </a:extLst>
          </p:cNvPr>
          <p:cNvGrpSpPr/>
          <p:nvPr/>
        </p:nvGrpSpPr>
        <p:grpSpPr>
          <a:xfrm>
            <a:off x="730027" y="4713214"/>
            <a:ext cx="1092192" cy="369332"/>
            <a:chOff x="851435" y="5724777"/>
            <a:chExt cx="1092192" cy="369332"/>
          </a:xfrm>
        </p:grpSpPr>
        <p:sp>
          <p:nvSpPr>
            <p:cNvPr id="17" name="角丸四角形 28">
              <a:extLst>
                <a:ext uri="{FF2B5EF4-FFF2-40B4-BE49-F238E27FC236}">
                  <a16:creationId xmlns:a16="http://schemas.microsoft.com/office/drawing/2014/main" id="{1DA1A6F1-F5D1-3FEB-32F4-6A32FEF71CF7}"/>
                </a:ext>
              </a:extLst>
            </p:cNvPr>
            <p:cNvSpPr/>
            <p:nvPr/>
          </p:nvSpPr>
          <p:spPr>
            <a:xfrm>
              <a:off x="851435" y="5728661"/>
              <a:ext cx="1092192" cy="365448"/>
            </a:xfrm>
            <a:prstGeom prst="round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8" name="テキスト ボックス 17">
              <a:extLst>
                <a:ext uri="{FF2B5EF4-FFF2-40B4-BE49-F238E27FC236}">
                  <a16:creationId xmlns:a16="http://schemas.microsoft.com/office/drawing/2014/main" id="{C7A4B33A-A690-F244-DEE8-2437C1B202B1}"/>
                </a:ext>
              </a:extLst>
            </p:cNvPr>
            <p:cNvSpPr txBox="1"/>
            <p:nvPr/>
          </p:nvSpPr>
          <p:spPr>
            <a:xfrm>
              <a:off x="978834" y="5724777"/>
              <a:ext cx="650142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b="1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定員</a:t>
              </a:r>
              <a:endParaRPr kumimoji="1" lang="ja-JP" altLang="en-US" sz="1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</p:grpSp>
      <p:grpSp>
        <p:nvGrpSpPr>
          <p:cNvPr id="19" name="グループ化 18">
            <a:extLst>
              <a:ext uri="{FF2B5EF4-FFF2-40B4-BE49-F238E27FC236}">
                <a16:creationId xmlns:a16="http://schemas.microsoft.com/office/drawing/2014/main" id="{E410822B-943E-F77D-FD8E-F5C73150F7E2}"/>
              </a:ext>
            </a:extLst>
          </p:cNvPr>
          <p:cNvGrpSpPr/>
          <p:nvPr/>
        </p:nvGrpSpPr>
        <p:grpSpPr>
          <a:xfrm>
            <a:off x="701015" y="5208408"/>
            <a:ext cx="1092192" cy="398573"/>
            <a:chOff x="718844" y="5186416"/>
            <a:chExt cx="1092192" cy="398573"/>
          </a:xfrm>
        </p:grpSpPr>
        <p:sp>
          <p:nvSpPr>
            <p:cNvPr id="20" name="角丸四角形 28">
              <a:extLst>
                <a:ext uri="{FF2B5EF4-FFF2-40B4-BE49-F238E27FC236}">
                  <a16:creationId xmlns:a16="http://schemas.microsoft.com/office/drawing/2014/main" id="{CE2E0BAF-9D61-2A92-D40A-61FBC8F68964}"/>
                </a:ext>
              </a:extLst>
            </p:cNvPr>
            <p:cNvSpPr/>
            <p:nvPr/>
          </p:nvSpPr>
          <p:spPr>
            <a:xfrm>
              <a:off x="718844" y="5219541"/>
              <a:ext cx="1092192" cy="365448"/>
            </a:xfrm>
            <a:prstGeom prst="round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1" name="テキスト ボックス 20">
              <a:extLst>
                <a:ext uri="{FF2B5EF4-FFF2-40B4-BE49-F238E27FC236}">
                  <a16:creationId xmlns:a16="http://schemas.microsoft.com/office/drawing/2014/main" id="{4364A691-060A-827F-865D-0F32BEC41C8A}"/>
                </a:ext>
              </a:extLst>
            </p:cNvPr>
            <p:cNvSpPr txBox="1"/>
            <p:nvPr/>
          </p:nvSpPr>
          <p:spPr>
            <a:xfrm>
              <a:off x="879557" y="5186416"/>
              <a:ext cx="649537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pPr algn="ctr"/>
              <a:r>
                <a:rPr lang="ja-JP" altLang="en-US" b="1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講師</a:t>
              </a:r>
              <a:endParaRPr kumimoji="1" lang="ja-JP" altLang="en-US" sz="1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</p:grp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F593DCCB-4F1C-0DB0-2340-77ADB02D3917}"/>
              </a:ext>
            </a:extLst>
          </p:cNvPr>
          <p:cNvSpPr txBox="1"/>
          <p:nvPr/>
        </p:nvSpPr>
        <p:spPr>
          <a:xfrm>
            <a:off x="1841970" y="3606914"/>
            <a:ext cx="614302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0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2025</a:t>
            </a:r>
            <a:r>
              <a:rPr lang="ja-JP" altLang="ja-JP" sz="20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年</a:t>
            </a:r>
            <a:r>
              <a:rPr lang="en-US" altLang="ja-JP" sz="20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8</a:t>
            </a:r>
            <a:r>
              <a:rPr lang="ja-JP" altLang="ja-JP" sz="20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月</a:t>
            </a:r>
            <a:r>
              <a:rPr lang="en-US" altLang="ja-JP" sz="20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30</a:t>
            </a:r>
            <a:r>
              <a:rPr lang="ja-JP" altLang="ja-JP" sz="20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日（</a:t>
            </a:r>
            <a:r>
              <a:rPr lang="ja-JP" altLang="en-US" sz="20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土</a:t>
            </a:r>
            <a:r>
              <a:rPr lang="ja-JP" altLang="ja-JP" sz="20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）</a:t>
            </a:r>
            <a:r>
              <a:rPr lang="en-US" altLang="ja-JP" sz="20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15</a:t>
            </a:r>
            <a:r>
              <a:rPr lang="ja-JP" altLang="en-US" sz="20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：</a:t>
            </a:r>
            <a:r>
              <a:rPr lang="en-US" altLang="ja-JP" sz="20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00</a:t>
            </a:r>
            <a:r>
              <a:rPr lang="ja-JP" altLang="ja-JP" sz="20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～</a:t>
            </a:r>
            <a:r>
              <a:rPr lang="en-US" altLang="ja-JP" sz="20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16</a:t>
            </a:r>
            <a:r>
              <a:rPr lang="ja-JP" altLang="en-US" sz="20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：</a:t>
            </a:r>
            <a:r>
              <a:rPr lang="en-US" altLang="ja-JP" sz="20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30</a:t>
            </a:r>
            <a:r>
              <a:rPr lang="ja-JP" altLang="en-US" sz="20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</a:t>
            </a:r>
            <a:endParaRPr kumimoji="1" lang="ja-JP" altLang="en-US" sz="20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C47CFDDC-4A05-BF92-3B7E-53C9E1BF6AAC}"/>
              </a:ext>
            </a:extLst>
          </p:cNvPr>
          <p:cNvSpPr txBox="1"/>
          <p:nvPr/>
        </p:nvSpPr>
        <p:spPr>
          <a:xfrm>
            <a:off x="1841970" y="3997488"/>
            <a:ext cx="4872229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蒲協働センター　</a:t>
            </a:r>
            <a:r>
              <a:rPr lang="ja-JP" altLang="en-US" sz="1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中央区子安町</a:t>
            </a:r>
            <a:r>
              <a:rPr lang="en-US" altLang="ja-JP" sz="1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309-1</a:t>
            </a:r>
          </a:p>
          <a:p>
            <a:r>
              <a:rPr kumimoji="1" lang="ja-JP" altLang="en-US" sz="1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　　　　</a:t>
            </a:r>
            <a:r>
              <a:rPr kumimoji="1" lang="ja-JP" altLang="en-US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＊駐車場が</a:t>
            </a:r>
            <a:r>
              <a:rPr lang="ja-JP" altLang="en-US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少ないので乗り合いでお願いします</a:t>
            </a:r>
            <a:endParaRPr kumimoji="1" lang="ja-JP" altLang="en-US" sz="20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2BCCB130-099B-1A4C-62EB-1317C1F8E98B}"/>
              </a:ext>
            </a:extLst>
          </p:cNvPr>
          <p:cNvSpPr txBox="1"/>
          <p:nvPr/>
        </p:nvSpPr>
        <p:spPr>
          <a:xfrm>
            <a:off x="1325689" y="4632250"/>
            <a:ext cx="15712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base"/>
            <a:r>
              <a:rPr lang="ja-JP" altLang="en-US" sz="2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</a:t>
            </a:r>
            <a:r>
              <a:rPr lang="en-US" altLang="ja-JP" sz="2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40</a:t>
            </a:r>
            <a:r>
              <a:rPr lang="ja-JP" altLang="en-US" sz="2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名</a:t>
            </a:r>
            <a:endParaRPr lang="ja-JP" altLang="ja-JP" sz="2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51308E0B-6C59-F4D1-F0FA-609AA457E1BB}"/>
              </a:ext>
            </a:extLst>
          </p:cNvPr>
          <p:cNvSpPr txBox="1"/>
          <p:nvPr/>
        </p:nvSpPr>
        <p:spPr>
          <a:xfrm>
            <a:off x="1858235" y="5072113"/>
            <a:ext cx="5670911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ja-JP" altLang="en-US" sz="20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🌸医師からの講義</a:t>
            </a:r>
            <a:endParaRPr lang="en-US" altLang="ja-JP" sz="2000" b="1" u="sng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fontAlgn="base"/>
            <a:r>
              <a:rPr lang="ja-JP" altLang="en-US" sz="20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きくち内科クリニック　菊池　範行先生</a:t>
            </a:r>
            <a:endParaRPr lang="en-US" altLang="ja-JP" sz="12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fontAlgn="base"/>
            <a:r>
              <a:rPr lang="ja-JP" altLang="en-US" sz="20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🌸人生会議手帳の説明</a:t>
            </a:r>
            <a:endParaRPr lang="en-US" altLang="ja-JP" sz="20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fontAlgn="base"/>
            <a:r>
              <a:rPr lang="ja-JP" altLang="en-US" sz="20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🌸もしバナゲーム</a:t>
            </a:r>
            <a:endParaRPr lang="en-US" altLang="ja-JP" sz="20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fontAlgn="base"/>
            <a:r>
              <a:rPr lang="ja-JP" altLang="en-US" sz="20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もしバナマイスター　</a:t>
            </a:r>
            <a:endParaRPr lang="en-US" altLang="ja-JP" sz="20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fontAlgn="base"/>
            <a:r>
              <a:rPr lang="ja-JP" altLang="en-US" sz="16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浜松医科大学医学部附属病院　看護師　髙田なおみ様</a:t>
            </a:r>
            <a:endParaRPr lang="ja-JP" altLang="ja-JP" sz="2000" u="sng" dirty="0"/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F8AA5BEF-0B1E-B231-9667-EF6EEB44CFD3}"/>
              </a:ext>
            </a:extLst>
          </p:cNvPr>
          <p:cNvSpPr txBox="1"/>
          <p:nvPr/>
        </p:nvSpPr>
        <p:spPr>
          <a:xfrm>
            <a:off x="217912" y="7048439"/>
            <a:ext cx="7141397" cy="123110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ja-JP" altLang="en-US" sz="1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参加の皆様には「もしバナゲーム」というカードゲームを体験して頂く予定です。（ゲームの内容については、当日会場で説明します）</a:t>
            </a:r>
            <a:endParaRPr kumimoji="1" lang="en-US" altLang="ja-JP" sz="14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このゲームに参加して頂く事を前提にお申込みをお願いしますが、当日会場で不参加の意思表示に変更されても構いません。</a:t>
            </a:r>
            <a:endParaRPr kumimoji="1" lang="ja-JP" altLang="en-US" sz="14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fontAlgn="base"/>
            <a:endParaRPr lang="en-US" altLang="ja-JP" sz="1800" b="1" u="sng" dirty="0"/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A1CB132A-CBB3-C95B-B99A-EB4992AB9C4A}"/>
              </a:ext>
            </a:extLst>
          </p:cNvPr>
          <p:cNvSpPr txBox="1"/>
          <p:nvPr/>
        </p:nvSpPr>
        <p:spPr>
          <a:xfrm>
            <a:off x="507313" y="8177809"/>
            <a:ext cx="7105611" cy="8002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ja-JP" altLang="en-US" sz="18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申込先：地域包括支援センターあんま　</a:t>
            </a:r>
            <a:r>
              <a:rPr kumimoji="1" lang="ja-JP" altLang="en-US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受付時間</a:t>
            </a:r>
            <a:r>
              <a:rPr lang="ja-JP" altLang="en-US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en-US" altLang="ja-JP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8</a:t>
            </a:r>
            <a:r>
              <a:rPr lang="ja-JP" altLang="en-US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：</a:t>
            </a:r>
            <a:r>
              <a:rPr lang="en-US" altLang="ja-JP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30</a:t>
            </a:r>
            <a:r>
              <a:rPr lang="ja-JP" altLang="en-US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～</a:t>
            </a:r>
            <a:r>
              <a:rPr lang="en-US" altLang="ja-JP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17</a:t>
            </a:r>
            <a:r>
              <a:rPr lang="ja-JP" altLang="en-US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：</a:t>
            </a:r>
            <a:r>
              <a:rPr lang="en-US" altLang="ja-JP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30</a:t>
            </a:r>
            <a:endParaRPr kumimoji="1" lang="en-US" altLang="ja-JP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8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</a:t>
            </a:r>
            <a:r>
              <a:rPr lang="ja-JP" altLang="en-US" sz="2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電話</a:t>
            </a:r>
            <a:r>
              <a:rPr lang="ja-JP" altLang="en-US" sz="28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：　</a:t>
            </a:r>
            <a:r>
              <a:rPr kumimoji="1" lang="en-US" altLang="ja-JP" sz="28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053-423-2701</a:t>
            </a:r>
            <a:endParaRPr lang="ja-JP" altLang="en-US" dirty="0"/>
          </a:p>
        </p:txBody>
      </p: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52803A4E-2BC2-87B5-E4EC-2CE5BD0C1443}"/>
              </a:ext>
            </a:extLst>
          </p:cNvPr>
          <p:cNvSpPr txBox="1"/>
          <p:nvPr/>
        </p:nvSpPr>
        <p:spPr>
          <a:xfrm>
            <a:off x="3155180" y="9850182"/>
            <a:ext cx="406630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主催：浜松市医師会　</a:t>
            </a:r>
            <a:endParaRPr lang="en-US" altLang="ja-JP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共催：地域包括支援センターあんま</a:t>
            </a:r>
            <a:endParaRPr lang="ja-JP" altLang="en-US" dirty="0"/>
          </a:p>
        </p:txBody>
      </p:sp>
      <p:sp>
        <p:nvSpPr>
          <p:cNvPr id="2" name="四角形: 角を丸くする 1">
            <a:extLst>
              <a:ext uri="{FF2B5EF4-FFF2-40B4-BE49-F238E27FC236}">
                <a16:creationId xmlns:a16="http://schemas.microsoft.com/office/drawing/2014/main" id="{6EB888B3-DEEA-79BA-9916-F514FDB7F478}"/>
              </a:ext>
            </a:extLst>
          </p:cNvPr>
          <p:cNvSpPr/>
          <p:nvPr/>
        </p:nvSpPr>
        <p:spPr>
          <a:xfrm>
            <a:off x="217912" y="7093152"/>
            <a:ext cx="7138298" cy="985768"/>
          </a:xfrm>
          <a:prstGeom prst="roundRect">
            <a:avLst/>
          </a:prstGeom>
          <a:noFill/>
          <a:ln w="19050">
            <a:solidFill>
              <a:schemeClr val="accent5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129291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サマータイム導入ポスター.potx" id="{FB7310B0-7DF9-4107-9A54-D8B24222B88E}" vid="{55391E82-9D6E-41AD-A199-6EDD534FE9F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22402_summertime_poster</Template>
  <TotalTime>567</TotalTime>
  <Words>297</Words>
  <Application>Microsoft Office PowerPoint</Application>
  <PresentationFormat>ユーザー設定</PresentationFormat>
  <Paragraphs>25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HG丸ｺﾞｼｯｸM-PRO</vt:lpstr>
      <vt:lpstr>ＭＳ Ｐゴシック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洋子 江口</dc:creator>
  <cp:lastModifiedBy>INPC-648</cp:lastModifiedBy>
  <cp:revision>30</cp:revision>
  <cp:lastPrinted>2025-06-03T00:11:24Z</cp:lastPrinted>
  <dcterms:created xsi:type="dcterms:W3CDTF">2024-05-07T05:12:48Z</dcterms:created>
  <dcterms:modified xsi:type="dcterms:W3CDTF">2025-07-01T06:32:44Z</dcterms:modified>
</cp:coreProperties>
</file>