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36" r:id="rId2"/>
    <p:sldId id="305" r:id="rId3"/>
    <p:sldId id="332" r:id="rId4"/>
    <p:sldId id="339" r:id="rId5"/>
    <p:sldId id="340" r:id="rId6"/>
    <p:sldId id="327" r:id="rId7"/>
    <p:sldId id="333" r:id="rId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45" userDrawn="1">
          <p15:clr>
            <a:srgbClr val="A4A3A4"/>
          </p15:clr>
        </p15:guide>
        <p15:guide id="5" pos="5738" userDrawn="1">
          <p15:clr>
            <a:srgbClr val="A4A3A4"/>
          </p15:clr>
        </p15:guide>
        <p15:guide id="6" orient="horz" pos="4269" userDrawn="1">
          <p15:clr>
            <a:srgbClr val="A4A3A4"/>
          </p15:clr>
        </p15:guide>
        <p15:guide id="7" pos="2857" userDrawn="1">
          <p15:clr>
            <a:srgbClr val="A4A3A4"/>
          </p15:clr>
        </p15:guide>
        <p15:guide id="8" pos="2903" userDrawn="1">
          <p15:clr>
            <a:srgbClr val="A4A3A4"/>
          </p15:clr>
        </p15:guide>
        <p15:guide id="9" orient="horz" pos="1026" userDrawn="1">
          <p15:clr>
            <a:srgbClr val="A4A3A4"/>
          </p15:clr>
        </p15:guide>
        <p15:guide id="10" pos="4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久田 結花" initials="久田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EC9"/>
    <a:srgbClr val="767171"/>
    <a:srgbClr val="FF5050"/>
    <a:srgbClr val="FF7C80"/>
    <a:srgbClr val="4472C4"/>
    <a:srgbClr val="7F7F7F"/>
    <a:srgbClr val="00B050"/>
    <a:srgbClr val="EFE5F7"/>
    <a:srgbClr val="F0F3FA"/>
    <a:srgbClr val="E5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2" autoAdjust="0"/>
    <p:restoredTop sz="96096" autoAdjust="0"/>
  </p:normalViewPr>
  <p:slideViewPr>
    <p:cSldViewPr snapToGrid="0" showGuides="1">
      <p:cViewPr varScale="1">
        <p:scale>
          <a:sx n="74" d="100"/>
          <a:sy n="74" d="100"/>
        </p:scale>
        <p:origin x="1368" y="72"/>
      </p:cViewPr>
      <p:guideLst>
        <p:guide orient="horz" pos="618"/>
        <p:guide pos="2880"/>
        <p:guide pos="45"/>
        <p:guide pos="5738"/>
        <p:guide orient="horz" pos="4269"/>
        <p:guide pos="2857"/>
        <p:guide pos="2903"/>
        <p:guide orient="horz" pos="1026"/>
        <p:guide pos="4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6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44" tIns="46021" rIns="92044" bIns="460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44" tIns="46021" rIns="92044" bIns="46021" rtlCol="0"/>
          <a:lstStyle>
            <a:lvl1pPr algn="r">
              <a:defRPr sz="1200"/>
            </a:lvl1pPr>
          </a:lstStyle>
          <a:p>
            <a:fld id="{DDE7F2F9-FCDA-4F28-BFC3-AB7C7775E770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44" tIns="46021" rIns="92044" bIns="460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44" tIns="46021" rIns="92044" bIns="46021" rtlCol="0" anchor="b"/>
          <a:lstStyle>
            <a:lvl1pPr algn="r">
              <a:defRPr sz="1200"/>
            </a:lvl1pPr>
          </a:lstStyle>
          <a:p>
            <a:fld id="{368B8A81-A40E-42BC-8EA6-DFA626CD35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192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44" tIns="46021" rIns="92044" bIns="460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44" tIns="46021" rIns="92044" bIns="46021" rtlCol="0"/>
          <a:lstStyle>
            <a:lvl1pPr algn="r">
              <a:defRPr sz="1200"/>
            </a:lvl1pPr>
          </a:lstStyle>
          <a:p>
            <a:fld id="{3CFE7185-0BBD-4517-927D-74DC0488DEF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44" tIns="46021" rIns="92044" bIns="460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4"/>
          </a:xfrm>
          <a:prstGeom prst="rect">
            <a:avLst/>
          </a:prstGeom>
        </p:spPr>
        <p:txBody>
          <a:bodyPr vert="horz" lIns="92044" tIns="46021" rIns="92044" bIns="460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44" tIns="46021" rIns="92044" bIns="460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44" tIns="46021" rIns="92044" bIns="46021" rtlCol="0" anchor="b"/>
          <a:lstStyle>
            <a:lvl1pPr algn="r">
              <a:defRPr sz="1200"/>
            </a:lvl1pPr>
          </a:lstStyle>
          <a:p>
            <a:fld id="{348A284B-B3C3-480E-BE3F-C7CB98167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32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0355">
              <a:defRPr/>
            </a:pPr>
            <a:fld id="{348A284B-B3C3-480E-BE3F-C7CB98167454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60355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7799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0355">
              <a:defRPr/>
            </a:pPr>
            <a:fld id="{348A284B-B3C3-480E-BE3F-C7CB98167454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60355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5920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0355">
              <a:defRPr/>
            </a:pPr>
            <a:fld id="{348A284B-B3C3-480E-BE3F-C7CB98167454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60355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3024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0355">
              <a:defRPr/>
            </a:pPr>
            <a:fld id="{348A284B-B3C3-480E-BE3F-C7CB98167454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60355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2979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基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4364DA2-654E-483A-A524-71D653C82D86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0" y="487293"/>
            <a:ext cx="9140884" cy="222005"/>
            <a:chOff x="0" y="3362040"/>
            <a:chExt cx="9140884" cy="222005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6223193" y="3362040"/>
              <a:ext cx="2917691" cy="222005"/>
              <a:chOff x="6223193" y="415640"/>
              <a:chExt cx="2917691" cy="222005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701B840A-BBAE-4A46-9B74-7959A43363AD}"/>
                  </a:ext>
                </a:extLst>
              </p:cNvPr>
              <p:cNvSpPr/>
              <p:nvPr/>
            </p:nvSpPr>
            <p:spPr>
              <a:xfrm>
                <a:off x="8780884" y="415640"/>
                <a:ext cx="180000" cy="180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811707FC-0C63-4EEF-8447-1FAEAB791ADC}"/>
                  </a:ext>
                </a:extLst>
              </p:cNvPr>
              <p:cNvSpPr/>
              <p:nvPr/>
            </p:nvSpPr>
            <p:spPr>
              <a:xfrm>
                <a:off x="8960884" y="415640"/>
                <a:ext cx="180000" cy="1800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30F719E8-A8C3-4A84-B440-528953D6EB69}"/>
                  </a:ext>
                </a:extLst>
              </p:cNvPr>
              <p:cNvSpPr txBox="1"/>
              <p:nvPr/>
            </p:nvSpPr>
            <p:spPr>
              <a:xfrm>
                <a:off x="6223193" y="422201"/>
                <a:ext cx="260324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Digital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Smart City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HAMAMATSU</a:t>
                </a:r>
                <a:endPara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17" name="直線コネクタ 16"/>
            <p:cNvCxnSpPr/>
            <p:nvPr userDrawn="1"/>
          </p:nvCxnSpPr>
          <p:spPr>
            <a:xfrm flipH="1">
              <a:off x="0" y="3475751"/>
              <a:ext cx="6965950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499" y="78914"/>
            <a:ext cx="45169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4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5585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82A1C641-4A2D-49C9-8E7A-B06C361A0A7A}" type="datetime1">
              <a:rPr lang="ja-JP" altLang="en-US" smtClean="0"/>
              <a:t>2026/7/16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2B573624-9676-401E-A4F8-639460B6B7D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09114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21" r:id="rId2"/>
    <p:sldLayoutId id="214748373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44313" y="3107816"/>
            <a:ext cx="8508124" cy="1143000"/>
          </a:xfrm>
        </p:spPr>
        <p:txBody>
          <a:bodyPr/>
          <a:lstStyle/>
          <a:p>
            <a:r>
              <a:rPr kumimoji="1" lang="ja-JP" altLang="en-US" sz="4000" dirty="0" smtClean="0"/>
              <a:t>提出様式</a:t>
            </a:r>
            <a:r>
              <a:rPr kumimoji="1" lang="en-US" altLang="ja-JP" sz="4000" dirty="0" smtClean="0"/>
              <a:t/>
            </a:r>
            <a:br>
              <a:rPr kumimoji="1" lang="en-US" altLang="ja-JP" sz="4000" dirty="0" smtClean="0"/>
            </a:br>
            <a:r>
              <a:rPr lang="ja-JP" altLang="en-US" sz="3600" dirty="0" smtClean="0"/>
              <a:t>「</a:t>
            </a:r>
            <a:r>
              <a:rPr lang="ja-JP" altLang="en-US" sz="3600" dirty="0"/>
              <a:t>プロジェクトテーマ提案書</a:t>
            </a:r>
            <a:r>
              <a:rPr lang="ja-JP" altLang="en-US" sz="3600" dirty="0" smtClean="0"/>
              <a:t>」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173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E79BFF-2033-43F3-849E-17BF905A9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487765"/>
            <a:ext cx="7772400" cy="1470025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【</a:t>
            </a:r>
            <a:r>
              <a:rPr lang="ja-JP" altLang="en-US" sz="3600" dirty="0" smtClean="0"/>
              <a:t>プロジェクトテーマ名</a:t>
            </a:r>
            <a:r>
              <a:rPr kumimoji="1" lang="en-US" altLang="ja-JP" sz="3600" dirty="0" smtClean="0"/>
              <a:t>】</a:t>
            </a:r>
            <a:endParaRPr kumimoji="1" lang="ja-JP" altLang="en-US" sz="3600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BD95999-0761-4C9D-885B-B3797FD59C0C}"/>
              </a:ext>
            </a:extLst>
          </p:cNvPr>
          <p:cNvSpPr txBox="1">
            <a:spLocks/>
          </p:cNvSpPr>
          <p:nvPr/>
        </p:nvSpPr>
        <p:spPr>
          <a:xfrm>
            <a:off x="737419" y="4437113"/>
            <a:ext cx="77724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団体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・法人名 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95E95F63-3E91-49A0-9DE9-5B365258834D}"/>
              </a:ext>
            </a:extLst>
          </p:cNvPr>
          <p:cNvSpPr txBox="1">
            <a:spLocks/>
          </p:cNvSpPr>
          <p:nvPr/>
        </p:nvSpPr>
        <p:spPr>
          <a:xfrm>
            <a:off x="54665" y="5208104"/>
            <a:ext cx="9089335" cy="15705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本表紙ページは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sz="2000" noProof="0" dirty="0" smtClean="0">
                <a:solidFill>
                  <a:srgbClr val="FF0000"/>
                </a:solidFill>
              </a:rPr>
              <a:t>プロジェクト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テーマ名」「団体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・法人名」を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ご記載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solidFill>
                  <a:srgbClr val="FF0000"/>
                </a:solidFill>
              </a:rPr>
              <a:t>　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頂ければ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、それ以外は自由にデザインを変更して頂いて構いません。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全体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のスライド枚数について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ja-JP" altLang="en-US" sz="2000" dirty="0" smtClean="0">
                <a:solidFill>
                  <a:srgbClr val="FF0000"/>
                </a:solidFill>
              </a:rPr>
              <a:t>表紙</a:t>
            </a:r>
            <a:r>
              <a:rPr lang="ja-JP" altLang="en-US" sz="2000" dirty="0">
                <a:solidFill>
                  <a:srgbClr val="FF0000"/>
                </a:solidFill>
              </a:rPr>
              <a:t>含め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最大</a:t>
            </a:r>
            <a:r>
              <a:rPr lang="en-US" altLang="ja-JP" sz="2000" dirty="0">
                <a:solidFill>
                  <a:srgbClr val="FF0000"/>
                </a:solidFill>
              </a:rPr>
              <a:t>8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枚</a:t>
            </a:r>
            <a:r>
              <a:rPr lang="ja-JP" altLang="en-US" sz="2000" noProof="0" dirty="0">
                <a:solidFill>
                  <a:srgbClr val="FF0000"/>
                </a:solidFill>
              </a:rPr>
              <a:t>まで</a:t>
            </a:r>
            <a:r>
              <a:rPr lang="ja-JP" altLang="en-US" sz="2000" dirty="0" smtClean="0">
                <a:solidFill>
                  <a:srgbClr val="FF0000"/>
                </a:solidFill>
              </a:rPr>
              <a:t>としてください。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AAAC580A-375E-42DB-BFEC-53ACBF33C5AE}"/>
              </a:ext>
            </a:extLst>
          </p:cNvPr>
          <p:cNvSpPr txBox="1">
            <a:spLocks/>
          </p:cNvSpPr>
          <p:nvPr/>
        </p:nvSpPr>
        <p:spPr>
          <a:xfrm>
            <a:off x="54665" y="522771"/>
            <a:ext cx="9034670" cy="189811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様式は以下のような構成となっております。プロジェクトの魅力や意義、可能性が</a:t>
            </a:r>
            <a:r>
              <a:rPr lang="ja-JP" altLang="en-US" sz="2000" dirty="0">
                <a:solidFill>
                  <a:srgbClr val="FF0000"/>
                </a:solidFill>
              </a:rPr>
              <a:t>伝えられるように工夫して作成ください。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ページ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	…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本表紙ページ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solidFill>
                  <a:srgbClr val="FF0000"/>
                </a:solidFill>
              </a:rPr>
              <a:t>・</a:t>
            </a:r>
            <a:r>
              <a:rPr lang="en-US" altLang="ja-JP" sz="2000" dirty="0" smtClean="0">
                <a:solidFill>
                  <a:srgbClr val="FF0000"/>
                </a:solidFill>
              </a:rPr>
              <a:t>1-4</a:t>
            </a:r>
            <a:r>
              <a:rPr lang="ja-JP" altLang="en-US" sz="2000" dirty="0" smtClean="0">
                <a:solidFill>
                  <a:srgbClr val="FF0000"/>
                </a:solidFill>
              </a:rPr>
              <a:t>ページ</a:t>
            </a:r>
            <a:r>
              <a:rPr lang="ja-JP" altLang="en-US" sz="2000" dirty="0">
                <a:solidFill>
                  <a:srgbClr val="FF0000"/>
                </a:solidFill>
              </a:rPr>
              <a:t>　</a:t>
            </a:r>
            <a:r>
              <a:rPr lang="en-US" altLang="ja-JP" sz="2000" dirty="0">
                <a:solidFill>
                  <a:srgbClr val="FF0000"/>
                </a:solidFill>
              </a:rPr>
              <a:t>	…</a:t>
            </a:r>
            <a:r>
              <a:rPr lang="ja-JP" altLang="en-US" sz="2000" dirty="0">
                <a:solidFill>
                  <a:srgbClr val="FF0000"/>
                </a:solidFill>
              </a:rPr>
              <a:t>　定型</a:t>
            </a:r>
            <a:r>
              <a:rPr lang="ja-JP" altLang="en-US" sz="2000" dirty="0" smtClean="0">
                <a:solidFill>
                  <a:srgbClr val="FF0000"/>
                </a:solidFill>
              </a:rPr>
              <a:t>スライド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solidFill>
                  <a:srgbClr val="FF0000"/>
                </a:solidFill>
              </a:rPr>
              <a:t>　　　　　　　　　（項目の削除や大幅な様式の変更は認めません）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lvl="0" algn="l">
              <a:defRPr/>
            </a:pP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2000" noProof="0" dirty="0" smtClean="0">
                <a:solidFill>
                  <a:srgbClr val="FF0000"/>
                </a:solidFill>
              </a:rPr>
              <a:t>5-6</a:t>
            </a:r>
            <a:r>
              <a:rPr lang="ja-JP" altLang="en-US" sz="2000" dirty="0" smtClean="0">
                <a:solidFill>
                  <a:srgbClr val="FF0000"/>
                </a:solidFill>
              </a:rPr>
              <a:t>ページ</a:t>
            </a:r>
            <a:r>
              <a:rPr lang="ja-JP" altLang="en-US" sz="2000" dirty="0">
                <a:solidFill>
                  <a:srgbClr val="FF0000"/>
                </a:solidFill>
              </a:rPr>
              <a:t>　</a:t>
            </a:r>
            <a:r>
              <a:rPr lang="en-US" altLang="ja-JP" sz="2000" dirty="0">
                <a:solidFill>
                  <a:srgbClr val="FF0000"/>
                </a:solidFill>
              </a:rPr>
              <a:t>	</a:t>
            </a: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自由形式の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PR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スライド</a:t>
            </a:r>
            <a:r>
              <a:rPr lang="ja-JP" altLang="en-US" sz="2000" dirty="0" smtClean="0">
                <a:solidFill>
                  <a:srgbClr val="FF0000"/>
                </a:solidFill>
              </a:rPr>
              <a:t>（</a:t>
            </a:r>
            <a:r>
              <a:rPr lang="ja-JP" altLang="en-US" sz="2000" dirty="0" err="1" smtClean="0">
                <a:solidFill>
                  <a:srgbClr val="FF0000"/>
                </a:solidFill>
              </a:rPr>
              <a:t>無しも</a:t>
            </a:r>
            <a:r>
              <a:rPr lang="ja-JP" altLang="en-US" sz="2000" dirty="0" smtClean="0">
                <a:solidFill>
                  <a:srgbClr val="FF0000"/>
                </a:solidFill>
              </a:rPr>
              <a:t>可）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defRPr/>
            </a:pP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220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88900" y="119409"/>
            <a:ext cx="885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Hamamatsu ORI-Project 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プロジェクトテーマ提案書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94DEF00-ACD4-4A3F-A86C-1C0053E5F858}"/>
              </a:ext>
            </a:extLst>
          </p:cNvPr>
          <p:cNvSpPr/>
          <p:nvPr/>
        </p:nvSpPr>
        <p:spPr>
          <a:xfrm>
            <a:off x="263445" y="1766808"/>
            <a:ext cx="3240159" cy="4971775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提案者の基本情報や事業内容、アピールポイント等についてご記載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ください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</a:t>
            </a:r>
            <a:endParaRPr kumimoji="1" lang="en-US" altLang="ja-JP" sz="1200" kern="0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C99BB48F-A109-40FC-96D5-3EA3A08AB6C1}"/>
              </a:ext>
            </a:extLst>
          </p:cNvPr>
          <p:cNvSpPr/>
          <p:nvPr/>
        </p:nvSpPr>
        <p:spPr>
          <a:xfrm>
            <a:off x="3624146" y="1766814"/>
            <a:ext cx="5256409" cy="4971777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1" lang="en-US" altLang="ja-JP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プロジェクトを実施したい</a:t>
            </a:r>
            <a:r>
              <a:rPr lang="ja-JP" altLang="en-US" sz="1200" dirty="0" smtClean="0">
                <a:solidFill>
                  <a:srgbClr val="FF0000"/>
                </a:solidFill>
                <a:latin typeface="+mn-ea"/>
              </a:rPr>
              <a:t>背景</a:t>
            </a:r>
            <a:r>
              <a:rPr lang="ja-JP" altLang="en-US" sz="1200" dirty="0">
                <a:solidFill>
                  <a:srgbClr val="FF0000"/>
                </a:solidFill>
                <a:latin typeface="+mn-ea"/>
              </a:rPr>
              <a:t>や現状、目的</a:t>
            </a:r>
            <a:r>
              <a:rPr lang="ja-JP" altLang="en-US" sz="1200" dirty="0" smtClean="0">
                <a:solidFill>
                  <a:srgbClr val="FF0000"/>
                </a:solidFill>
                <a:latin typeface="+mn-ea"/>
              </a:rPr>
              <a:t>、取り組んで</a:t>
            </a:r>
            <a:r>
              <a:rPr lang="ja-JP" altLang="en-US" sz="1200" dirty="0">
                <a:solidFill>
                  <a:srgbClr val="FF0000"/>
                </a:solidFill>
                <a:latin typeface="+mn-ea"/>
              </a:rPr>
              <a:t>みたい内容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、ターゲットの想定、大まかなスケジュールなどをご記載ください。図表等を用いてご記載いただいても結構です。</a:t>
            </a:r>
            <a:endParaRPr kumimoji="1" lang="en-US" altLang="ja-JP" sz="1200" kern="0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77B6DE8-96E6-474B-A9AD-C90C2118BD44}"/>
              </a:ext>
            </a:extLst>
          </p:cNvPr>
          <p:cNvSpPr txBox="1"/>
          <p:nvPr/>
        </p:nvSpPr>
        <p:spPr>
          <a:xfrm>
            <a:off x="142903" y="1489809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■提案者概要</a:t>
            </a:r>
            <a:endParaRPr kumimoji="1" lang="en-US" altLang="ja-JP" sz="1200" b="1" dirty="0" smtClean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685FE11-886F-4354-9B42-D25634A37AF2}"/>
              </a:ext>
            </a:extLst>
          </p:cNvPr>
          <p:cNvSpPr txBox="1"/>
          <p:nvPr/>
        </p:nvSpPr>
        <p:spPr>
          <a:xfrm>
            <a:off x="3503604" y="1489809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</a:t>
            </a:r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プロジェクト</a:t>
            </a:r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概要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6" y="976820"/>
            <a:ext cx="4224130" cy="426239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提案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する</a:t>
            </a:r>
            <a:r>
              <a:rPr kumimoji="1" lang="ja-JP" altLang="en-US" sz="1200" kern="0" dirty="0" smtClean="0">
                <a:solidFill>
                  <a:srgbClr val="FF5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実証プロジェクト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kumimoji="1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名称を記載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711018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■プロジェクトテーマ名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110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88900" y="119409"/>
            <a:ext cx="885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Hamamatsu ORI-Project 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プロジェクトテーマ提案書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976819"/>
            <a:ext cx="8617110" cy="1620000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defRPr/>
            </a:pP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プロジェクト実施にあたり、</a:t>
            </a:r>
            <a:r>
              <a:rPr kumimoji="1" lang="ja-JP" altLang="en-US" sz="1200" kern="0" dirty="0">
                <a:solidFill>
                  <a:srgbClr val="FF0000"/>
                </a:solidFill>
                <a:latin typeface="+mn-ea"/>
                <a:cs typeface="メイリオ" panose="020B0604030504040204" pitchFamily="50" charset="-128"/>
              </a:rPr>
              <a:t>提案者（自社）が提供できるリソースを記載してください。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711018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■提供できるリソース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2928925"/>
            <a:ext cx="8617110" cy="1620000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defRPr/>
            </a:pP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で取り扱うデータについて、次のいずれかで記載してください。</a:t>
            </a:r>
          </a:p>
          <a:p>
            <a:pPr defTabSz="914400">
              <a:defRPr/>
            </a:pP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1.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プロジェクト実施にあたり活用を想定している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データ（①データ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の詳細、②データの取得方法、③具体的な活用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方法）</a:t>
            </a:r>
            <a:endParaRPr kumimoji="1" lang="ja-JP" altLang="en-US" sz="1200" kern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defRPr/>
            </a:pP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2.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プロジェクト実施により取得が見込まれる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データ（①データ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詳細、②データ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の取得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方法）</a:t>
            </a:r>
            <a:endParaRPr kumimoji="1" lang="ja-JP" altLang="en-US" sz="1200" kern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defRPr/>
            </a:pPr>
            <a:endParaRPr kumimoji="1" lang="ja-JP" altLang="en-US" sz="1200" kern="0" dirty="0" smtClean="0">
              <a:solidFill>
                <a:srgbClr val="FF0000"/>
              </a:solidFill>
              <a:latin typeface="+mn-ea"/>
              <a:cs typeface="メイリオ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2672419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■取り扱うデータ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4922017"/>
            <a:ext cx="8617110" cy="1620000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defRPr/>
            </a:pPr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プロジェクトを実施することで、解決への寄与が期待できる「地域課題」とその理由を記載してください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</a:t>
            </a:r>
            <a:endParaRPr kumimoji="1" lang="ja-JP" altLang="en-US" sz="1200" kern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4633820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■地域課題の設定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4191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88900" y="119409"/>
            <a:ext cx="885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Hamamatsu ORI-Project 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プロジェクトテーマ提案書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976819"/>
            <a:ext cx="8617110" cy="737681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50000"/>
              </a:lnSpc>
              <a:defRPr/>
            </a:pPr>
            <a:r>
              <a:rPr kumimoji="1" lang="ja-JP" altLang="en-US" sz="1200" b="1" kern="0" dirty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□</a:t>
            </a:r>
            <a:r>
              <a:rPr kumimoji="1" lang="ja-JP" altLang="en-US" sz="1200" b="1" kern="0" dirty="0" smtClean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ja-JP" altLang="en-US" sz="1200" b="1" kern="0" dirty="0" err="1" smtClean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民</a:t>
            </a:r>
            <a:r>
              <a:rPr kumimoji="1" lang="ja-JP" altLang="en-US" sz="1200" b="1" kern="0" dirty="0" err="1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民</a:t>
            </a:r>
            <a:r>
              <a:rPr kumimoji="1" lang="ja-JP" altLang="en-US" sz="1200" b="1" kern="0" dirty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連携（民間企業・団体との連携を希望する</a:t>
            </a:r>
            <a:r>
              <a:rPr kumimoji="1" lang="ja-JP" altLang="en-US" sz="1200" b="1" kern="0" dirty="0" smtClean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）</a:t>
            </a:r>
            <a:endParaRPr kumimoji="1" lang="en-US" altLang="ja-JP" sz="1200" b="1" kern="0" dirty="0" smtClean="0">
              <a:solidFill>
                <a:srgbClr val="76717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lnSpc>
                <a:spcPct val="150000"/>
              </a:lnSpc>
              <a:defRPr/>
            </a:pPr>
            <a:r>
              <a:rPr kumimoji="1" lang="ja-JP" altLang="en-US" sz="1200" b="1" kern="0" dirty="0" smtClean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□　官民</a:t>
            </a:r>
            <a:r>
              <a:rPr kumimoji="1" lang="ja-JP" altLang="en-US" sz="1200" b="1" kern="0" dirty="0">
                <a:solidFill>
                  <a:srgbClr val="76717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連携（浜松市役所の特定の部署との連携を希望する）</a:t>
            </a:r>
          </a:p>
          <a:p>
            <a:pPr defTabSz="914400">
              <a:defRPr/>
            </a:pPr>
            <a:endParaRPr kumimoji="1" lang="ja-JP" altLang="en-US" sz="1200" b="1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メイリオ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711018"/>
            <a:ext cx="3570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■連携先の想定（いずれか又は両方にチェック）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1971006"/>
            <a:ext cx="8617110" cy="2088000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defRPr/>
            </a:pPr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想定する連携先企業等について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、業種などの希望があれば記載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してください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</a:t>
            </a:r>
            <a:endParaRPr kumimoji="1" lang="en-US" altLang="ja-JP" sz="1200" kern="0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defRPr/>
            </a:pP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（例：浜松市内に店舗を持つ小売業　など）</a:t>
            </a:r>
            <a:endParaRPr kumimoji="1" lang="en-US" altLang="ja-JP" sz="1200" kern="0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defRPr/>
            </a:pPr>
            <a:endParaRPr kumimoji="1" lang="ja-JP" altLang="en-US" sz="1200" kern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defTabSz="914400">
              <a:defRPr/>
            </a:pPr>
            <a:r>
              <a:rPr kumimoji="1" lang="en-US" altLang="ja-JP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20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また、連携先に求める技術やアイデアを記載してください</a:t>
            </a:r>
            <a:r>
              <a:rPr kumimoji="1" lang="ja-JP" altLang="en-US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</a:t>
            </a:r>
            <a:endParaRPr kumimoji="1" lang="ja-JP" altLang="en-US" sz="1200" kern="0" dirty="0" smtClean="0">
              <a:solidFill>
                <a:srgbClr val="FF0000"/>
              </a:solidFill>
              <a:latin typeface="+mn-ea"/>
              <a:cs typeface="メイリオ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1714500"/>
            <a:ext cx="2339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■想定する連携先（民民連携）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C68A99-8FD3-4370-BF5C-48DF97200D61}"/>
              </a:ext>
            </a:extLst>
          </p:cNvPr>
          <p:cNvSpPr/>
          <p:nvPr/>
        </p:nvSpPr>
        <p:spPr>
          <a:xfrm>
            <a:off x="263445" y="4522768"/>
            <a:ext cx="8617110" cy="2088000"/>
          </a:xfrm>
          <a:prstGeom prst="rect">
            <a:avLst/>
          </a:prstGeom>
          <a:noFill/>
          <a:ln w="12700" cap="flat" cmpd="sng" algn="ctr">
            <a:solidFill>
              <a:srgbClr val="4472C4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  <a:spcAft>
                <a:spcPts val="450"/>
              </a:spcAft>
            </a:pPr>
            <a:r>
              <a:rPr kumimoji="1" lang="en-US" altLang="ja-JP" sz="12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dirty="0" smtClean="0">
                <a:solidFill>
                  <a:srgbClr val="FF0000"/>
                </a:solidFill>
                <a:latin typeface="+mn-ea"/>
              </a:rPr>
              <a:t>連携</a:t>
            </a:r>
            <a:r>
              <a:rPr lang="ja-JP" altLang="en-US" sz="1200" dirty="0">
                <a:solidFill>
                  <a:srgbClr val="FF0000"/>
                </a:solidFill>
                <a:latin typeface="+mn-ea"/>
              </a:rPr>
              <a:t>したい浜松市役所の部署と、具体的な連携内容の想定を記載してください。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133378" y="4234571"/>
            <a:ext cx="2646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■連携を希望する部署（官民連携）</a:t>
            </a:r>
          </a:p>
        </p:txBody>
      </p:sp>
    </p:spTree>
    <p:extLst>
      <p:ext uri="{BB962C8B-B14F-4D97-AF65-F5344CB8AC3E}">
        <p14:creationId xmlns:p14="http://schemas.microsoft.com/office/powerpoint/2010/main" val="290967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88900" y="119409"/>
            <a:ext cx="885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2400" b="1" dirty="0" smtClean="0">
                <a:solidFill>
                  <a:srgbClr val="E7E6E6">
                    <a:lumMod val="50000"/>
                  </a:srgbClr>
                </a:solidFill>
              </a:rPr>
              <a:t>Hamamatsu ORI-Project </a:t>
            </a: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プロジェクトテーマ提案書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A75063F-FAD2-4A1F-AFC7-9BE5479EFA21}"/>
              </a:ext>
            </a:extLst>
          </p:cNvPr>
          <p:cNvSpPr txBox="1"/>
          <p:nvPr/>
        </p:nvSpPr>
        <p:spPr>
          <a:xfrm>
            <a:off x="114707" y="813643"/>
            <a:ext cx="2954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メイリオ" panose="020B0604030504040204" pitchFamily="50" charset="-128"/>
              </a:rPr>
              <a:t>■主催</a:t>
            </a:r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メイリオ" panose="020B0604030504040204" pitchFamily="50" charset="-128"/>
              </a:rPr>
              <a:t>、</a:t>
            </a:r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メイリオ" panose="020B0604030504040204" pitchFamily="50" charset="-128"/>
              </a:rPr>
              <a:t>スポンサー</a:t>
            </a:r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メイリオ" panose="020B0604030504040204" pitchFamily="50" charset="-128"/>
              </a:rPr>
              <a:t>企業</a:t>
            </a:r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メイリオ" panose="020B0604030504040204" pitchFamily="50" charset="-128"/>
              </a:rPr>
              <a:t>に希望する支援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1D755E7-B04F-4D35-9801-58A5F6FD762F}"/>
              </a:ext>
            </a:extLst>
          </p:cNvPr>
          <p:cNvSpPr/>
          <p:nvPr/>
        </p:nvSpPr>
        <p:spPr>
          <a:xfrm>
            <a:off x="3075600" y="836726"/>
            <a:ext cx="277373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kumimoji="1" lang="en-US" altLang="ja-JP" sz="105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050" kern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可能な限り詳細に記載してください</a:t>
            </a:r>
          </a:p>
        </p:txBody>
      </p:sp>
      <p:graphicFrame>
        <p:nvGraphicFramePr>
          <p:cNvPr id="46" name="表 45">
            <a:extLst>
              <a:ext uri="{FF2B5EF4-FFF2-40B4-BE49-F238E27FC236}">
                <a16:creationId xmlns:a16="http://schemas.microsoft.com/office/drawing/2014/main" id="{51FF5BE1-4DF4-4EDF-8AFF-1203F2756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939701"/>
              </p:ext>
            </p:extLst>
          </p:nvPr>
        </p:nvGraphicFramePr>
        <p:xfrm>
          <a:off x="233329" y="1092398"/>
          <a:ext cx="8253848" cy="1586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8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40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支援希望先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詳細</a:t>
                      </a: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1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anose="020B0604030504040204" pitchFamily="50" charset="-128"/>
                        </a:rPr>
                        <a:t>前提として支援が受けられないとプロジェクトが成立しない場合、その旨を明記してください。</a:t>
                      </a:r>
                      <a:endParaRPr kumimoji="1" lang="en-US" altLang="ja-JP" sz="105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1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0E3584C-B3C4-419A-984A-0F8304FD7173}"/>
              </a:ext>
            </a:extLst>
          </p:cNvPr>
          <p:cNvSpPr txBox="1"/>
          <p:nvPr/>
        </p:nvSpPr>
        <p:spPr>
          <a:xfrm>
            <a:off x="88900" y="2901933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■</a:t>
            </a:r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支援が必要な実証</a:t>
            </a:r>
            <a:r>
              <a:rPr kumimoji="1" lang="ja-JP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プロジェクトの必要</a:t>
            </a:r>
            <a:r>
              <a:rPr kumimoji="1" lang="ja-JP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メイリオ" panose="020B0604030504040204" pitchFamily="50" charset="-128"/>
              </a:rPr>
              <a:t>経費</a:t>
            </a:r>
            <a:endParaRPr kumimoji="1" lang="ja-JP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メイリオ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D755E7-B04F-4D35-9801-58A5F6FD762F}"/>
              </a:ext>
            </a:extLst>
          </p:cNvPr>
          <p:cNvSpPr/>
          <p:nvPr/>
        </p:nvSpPr>
        <p:spPr>
          <a:xfrm>
            <a:off x="233329" y="3171227"/>
            <a:ext cx="8453471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1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前提として、経費の支援が受けられないとプロジェクトが成立しない場合、当該経費を記載してください。（上限</a:t>
            </a:r>
            <a:r>
              <a:rPr kumimoji="1" lang="en-US" altLang="ja-JP" sz="11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20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万円、社内人件費は対象外）</a:t>
            </a:r>
            <a:endParaRPr kumimoji="1" lang="en-US" altLang="ja-JP" sz="1100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en-US" altLang="ja-JP" sz="11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100" kern="0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実際の経費支援については、プロジェクト組成後、プロジェクトの内容に応じて、連携先企業・事務局側と調整いただく流れを想定しています。</a:t>
            </a:r>
          </a:p>
          <a:p>
            <a:endParaRPr kumimoji="1" lang="en-US" altLang="ja-JP" sz="105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51FF5BE1-4DF4-4EDF-8AFF-1203F2756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440363"/>
              </p:ext>
            </p:extLst>
          </p:nvPr>
        </p:nvGraphicFramePr>
        <p:xfrm>
          <a:off x="233329" y="3682551"/>
          <a:ext cx="8202333" cy="2908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0772">
                  <a:extLst>
                    <a:ext uri="{9D8B030D-6E8A-4147-A177-3AD203B41FA5}">
                      <a16:colId xmlns:a16="http://schemas.microsoft.com/office/drawing/2014/main" val="2797339447"/>
                    </a:ext>
                  </a:extLst>
                </a:gridCol>
              </a:tblGrid>
              <a:tr h="26440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経費の名称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詳細</a:t>
                      </a: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金額（税込）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1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1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rgbClr val="7F7F7F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900517"/>
                  </a:ext>
                </a:extLst>
              </a:tr>
              <a:tr h="440669"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071518"/>
                  </a:ext>
                </a:extLst>
              </a:tr>
              <a:tr h="440669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anose="020B0604030504040204" pitchFamily="50" charset="-128"/>
                        </a:rPr>
                        <a:t>合計（税込）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9EC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84406" marR="84406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934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03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自由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スライド</a:t>
            </a:r>
            <a:endParaRPr kumimoji="1"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/>
          <a:lstStyle/>
          <a:p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定型スライド以降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のページ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については、自由な</a:t>
            </a:r>
            <a:r>
              <a:rPr lang="en-US" altLang="ja-JP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にご活用ください。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自由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提出であり、白紙や自由スライド</a:t>
            </a:r>
            <a:r>
              <a:rPr lang="en-US" altLang="ja-JP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1-2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枚のみ作成した状態での提出も可。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使用例</a:t>
            </a:r>
            <a:endParaRPr kumimoji="1"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/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記載しきれなかったプロジェクトの特徴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インパクト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プロジェクト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関連する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者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の過去実績や現在の活動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/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浜松市や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スマートシティへの想い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/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他社の類似事例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などの紹介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/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自社の強み　　　等</a:t>
            </a:r>
          </a:p>
        </p:txBody>
      </p:sp>
    </p:spTree>
    <p:extLst>
      <p:ext uri="{BB962C8B-B14F-4D97-AF65-F5344CB8AC3E}">
        <p14:creationId xmlns:p14="http://schemas.microsoft.com/office/powerpoint/2010/main" val="53736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5856</TotalTime>
  <Words>713</Words>
  <PresentationFormat>画面に合わせる (4:3)</PresentationFormat>
  <Paragraphs>65</Paragraphs>
  <Slides>7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Office テーマ</vt:lpstr>
      <vt:lpstr>提出様式 「プロジェクトテーマ提案書」</vt:lpstr>
      <vt:lpstr>【プロジェクトテーマ名】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自由PRスライド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2022-07-01T06:20:44Z</cp:lastPrinted>
  <dcterms:created xsi:type="dcterms:W3CDTF">2020-01-20T09:00:17Z</dcterms:created>
  <dcterms:modified xsi:type="dcterms:W3CDTF">2026-07-15T23:08:26Z</dcterms:modified>
</cp:coreProperties>
</file>