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5" r:id="rId1"/>
    <p:sldMasterId id="2147483808" r:id="rId2"/>
  </p:sldMasterIdLst>
  <p:notesMasterIdLst>
    <p:notesMasterId r:id="rId24"/>
  </p:notesMasterIdLst>
  <p:handoutMasterIdLst>
    <p:handoutMasterId r:id="rId25"/>
  </p:handoutMasterIdLst>
  <p:sldIdLst>
    <p:sldId id="341" r:id="rId3"/>
    <p:sldId id="343" r:id="rId4"/>
    <p:sldId id="345" r:id="rId5"/>
    <p:sldId id="383" r:id="rId6"/>
    <p:sldId id="384" r:id="rId7"/>
    <p:sldId id="348" r:id="rId8"/>
    <p:sldId id="349" r:id="rId9"/>
    <p:sldId id="350" r:id="rId10"/>
    <p:sldId id="389" r:id="rId11"/>
    <p:sldId id="377" r:id="rId12"/>
    <p:sldId id="385" r:id="rId13"/>
    <p:sldId id="386" r:id="rId14"/>
    <p:sldId id="387" r:id="rId15"/>
    <p:sldId id="378" r:id="rId16"/>
    <p:sldId id="388" r:id="rId17"/>
    <p:sldId id="358" r:id="rId18"/>
    <p:sldId id="363" r:id="rId19"/>
    <p:sldId id="374" r:id="rId20"/>
    <p:sldId id="381" r:id="rId21"/>
    <p:sldId id="367" r:id="rId22"/>
    <p:sldId id="369" r:id="rId23"/>
  </p:sldIdLst>
  <p:sldSz cx="9144000" cy="6858000" type="screen4x3"/>
  <p:notesSz cx="6797675" cy="99266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CC"/>
    <a:srgbClr val="9966FF"/>
    <a:srgbClr val="FF3300"/>
    <a:srgbClr val="FF6600"/>
    <a:srgbClr val="003300"/>
    <a:srgbClr val="FF66CC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615" autoAdjust="0"/>
    <p:restoredTop sz="94434" autoAdjust="0"/>
  </p:normalViewPr>
  <p:slideViewPr>
    <p:cSldViewPr>
      <p:cViewPr varScale="1">
        <p:scale>
          <a:sx n="74" d="100"/>
          <a:sy n="74" d="100"/>
        </p:scale>
        <p:origin x="618" y="72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2958" y="96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1" tIns="46035" rIns="92071" bIns="46035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1" tIns="46035" rIns="92071" bIns="46035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1" tIns="46035" rIns="92071" bIns="4603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793EB57-F089-4464-9F81-E200556465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1" tIns="46035" rIns="92071" bIns="46035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1" tIns="46035" rIns="92071" bIns="4603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2023/2/10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1" tIns="46035" rIns="92071" bIns="460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1" tIns="46035" rIns="92071" bIns="46035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1" tIns="46035" rIns="92071" bIns="46035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7FA97438-FB78-4142-B31A-F7B1F311554A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5895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ja-JP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ja-JP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ja-JP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ja-JP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ja-JP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550184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0071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ja-JP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ja-JP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ja-JP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ja-JP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ja-JP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ノート プレースホルダー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ja-JP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ja-JP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ja-JP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776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ja-JP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ja-JP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ja-JP" altLang="en-US" smtClean="0"/>
          </a:p>
        </p:txBody>
      </p:sp>
    </p:spTree>
    <p:extLst>
      <p:ext uri="{BB962C8B-B14F-4D97-AF65-F5344CB8AC3E}">
        <p14:creationId xmlns:p14="http://schemas.microsoft.com/office/powerpoint/2010/main" val="3302385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2023/2/10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A9673-40CC-41A4-B67A-260EDB29E72E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4615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2023/2/10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CE62B-AFD7-4C91-83AC-2C4806284F1F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0428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2023/2/10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7A53B-826D-4117-9CB0-58F37989F1E1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08878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2023/2/10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DDA3F-FA04-4D9F-818F-CCCDBFD42C59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3650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6045 w 5184"/>
                  <a:gd name="T3" fmla="*/ 3159 h 3159"/>
                  <a:gd name="T4" fmla="*/ 6045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656 w 556"/>
                  <a:gd name="T5" fmla="*/ 3159 h 3159"/>
                  <a:gd name="T6" fmla="*/ 6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kumimoji="0" lang="ja-JP" altLang="en-US">
                <a:latin typeface="Arial" charset="0"/>
                <a:ea typeface="ＭＳ Ｐゴシック" charset="-128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30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301 w 251"/>
                <a:gd name="T7" fmla="*/ 12 h 12"/>
                <a:gd name="T8" fmla="*/ 301 w 251"/>
                <a:gd name="T9" fmla="*/ 0 h 12"/>
                <a:gd name="T10" fmla="*/ 30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147483646 w 251"/>
                <a:gd name="T5" fmla="*/ 12 h 12"/>
                <a:gd name="T6" fmla="*/ 2147483646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5533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5533 w 4724"/>
                  <a:gd name="T7" fmla="*/ 12 h 12"/>
                  <a:gd name="T8" fmla="*/ 5533 w 4724"/>
                  <a:gd name="T9" fmla="*/ 0 h 12"/>
                  <a:gd name="T10" fmla="*/ 5533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kumimoji="0" lang="ja-JP" altLang="en-US">
                  <a:latin typeface="Arial" charset="0"/>
                  <a:ea typeface="ＭＳ Ｐゴシック" charset="-128"/>
                </a:endParaRPr>
              </a:p>
            </p:txBody>
          </p:sp>
        </p:grpSp>
      </p:grpSp>
      <p:sp>
        <p:nvSpPr>
          <p:cNvPr id="24475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ja-JP" altLang="en-US" noProof="0" smtClean="0"/>
              <a:t>マスタ タイトルの書式設定</a:t>
            </a:r>
          </a:p>
        </p:txBody>
      </p:sp>
      <p:sp>
        <p:nvSpPr>
          <p:cNvPr id="24475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ja-JP" altLang="en-US" noProof="0" smtClean="0"/>
              <a:t>マスタ サブタイトルの書式設定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2023/2/10</a:t>
            </a:r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0D047-7ED0-44CE-A1E1-5722CEEE14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4682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2023/2/10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9110E-4B3D-4BEE-AB00-D1B19E989804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432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2023/2/10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BC736-9B2E-4502-8B81-5F32A1F59BA5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2602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2023/2/10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498CA-9F4D-4BFC-82CF-60FC0A09B83D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769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2023/2/10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75907-5A54-4ED9-8E7A-9F74111B34A6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9815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2023/2/10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722E9-84C3-485D-97D0-8990CCABEED8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9966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2023/2/10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19DD6-90AB-494E-8DE2-36A23817A4A3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0640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2023/2/10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C8DAB-00D9-4AAA-9830-071C085D1BCB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7642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2023/2/10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BEDA5-F2B1-4CA5-B66C-9950F8FDFD14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1686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2023/2/10</a:t>
            </a:r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B0CA4C5-89C6-4238-B9BA-E6ABB245CFD2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1" r:id="rId1"/>
    <p:sldLayoutId id="2147484442" r:id="rId2"/>
    <p:sldLayoutId id="2147484443" r:id="rId3"/>
    <p:sldLayoutId id="2147484444" r:id="rId4"/>
    <p:sldLayoutId id="2147484445" r:id="rId5"/>
    <p:sldLayoutId id="2147484446" r:id="rId6"/>
    <p:sldLayoutId id="2147484447" r:id="rId7"/>
    <p:sldLayoutId id="2147484448" r:id="rId8"/>
    <p:sldLayoutId id="2147484449" r:id="rId9"/>
    <p:sldLayoutId id="2147484450" r:id="rId10"/>
    <p:sldLayoutId id="2147484451" r:id="rId11"/>
    <p:sldLayoutId id="214748445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2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4372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4" name="Rectangle 18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2023/2/10</a:t>
            </a:r>
          </a:p>
        </p:txBody>
      </p:sp>
      <p:sp>
        <p:nvSpPr>
          <p:cNvPr id="35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D12C3BA-EE3A-4E58-A92B-6319A416FC1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453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558800" y="1487488"/>
            <a:ext cx="8362950" cy="2655887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令和</a:t>
            </a:r>
            <a:r>
              <a:rPr lang="en-US" altLang="ja-JP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  <a:r>
              <a:rPr lang="ja-JP" alt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年度</a:t>
            </a:r>
            <a:br>
              <a:rPr lang="ja-JP" alt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ja-JP" alt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衛生検査所立入検査結果の総評</a:t>
            </a:r>
            <a:br>
              <a:rPr lang="ja-JP" alt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ja-JP" alt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及び精度管理について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476375" y="4354513"/>
            <a:ext cx="7210425" cy="136842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zh-TW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浜松市衛生検査所精度管理専門</a:t>
            </a:r>
            <a:r>
              <a:rPr lang="zh-TW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委員長</a:t>
            </a:r>
            <a:endParaRPr lang="en-US" altLang="zh-TW" sz="24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zh-CN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国立</a:t>
            </a:r>
            <a:r>
              <a:rPr lang="zh-CN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大学法人浜松医科大学医学部附属病院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　　　　　　　　　　　　　　　　　　　　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岩泉 守哉</a:t>
            </a:r>
            <a:endParaRPr lang="ja-JP" altLang="en-US" sz="2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ja-JP" altLang="en-US" sz="2800" dirty="0" smtClean="0"/>
          </a:p>
        </p:txBody>
      </p:sp>
      <p:pic>
        <p:nvPicPr>
          <p:cNvPr id="6148" name="Picture 4" descr="名称ロゴ画像　【横１行】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6480175"/>
            <a:ext cx="1716088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ロゴタイプ横漢字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381750"/>
            <a:ext cx="827088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市章カラー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 descr="家康くん（背景透過）両挙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103813"/>
            <a:ext cx="1258888" cy="171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A820401-8D79-4647-ADEA-D20E213A1E94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ja-JP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ロゴタイプ横漢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6443663"/>
            <a:ext cx="8270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3" descr="市章カラ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723900"/>
          </a:xfrm>
          <a:prstGeom prst="rect">
            <a:avLst/>
          </a:prstGeom>
          <a:solidFill>
            <a:srgbClr val="DED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635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pic>
        <p:nvPicPr>
          <p:cNvPr id="20486" name="Picture 7" descr="名称ロゴ画像　【横１行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782638"/>
            <a:ext cx="13779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8" descr="家康くん（背景透過）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0" y="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8" name="Text Box 5"/>
          <p:cNvSpPr txBox="1">
            <a:spLocks noChangeArrowheads="1"/>
          </p:cNvSpPr>
          <p:nvPr/>
        </p:nvSpPr>
        <p:spPr bwMode="auto">
          <a:xfrm>
            <a:off x="182563" y="122238"/>
            <a:ext cx="6373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衛生検査所の立入検査</a:t>
            </a:r>
          </a:p>
        </p:txBody>
      </p:sp>
      <p:sp>
        <p:nvSpPr>
          <p:cNvPr id="20489" name="Rectangle 8"/>
          <p:cNvSpPr>
            <a:spLocks noChangeArrowheads="1"/>
          </p:cNvSpPr>
          <p:nvPr/>
        </p:nvSpPr>
        <p:spPr bwMode="auto">
          <a:xfrm>
            <a:off x="468313" y="3501008"/>
            <a:ext cx="8280400" cy="1647378"/>
          </a:xfrm>
          <a:prstGeom prst="rect">
            <a:avLst/>
          </a:prstGeom>
          <a:noFill/>
          <a:ln w="254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ja-JP" altLang="en-US" sz="1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 </a:t>
            </a:r>
            <a:r>
              <a:rPr lang="ja-JP" altLang="en-US" sz="2400" b="1" dirty="0">
                <a:solidFill>
                  <a:schemeClr val="accent2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要望事項　　　　</a:t>
            </a:r>
            <a:endParaRPr lang="en-US" altLang="ja-JP" sz="2400" b="1" dirty="0">
              <a:solidFill>
                <a:schemeClr val="accent2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Tx/>
              <a:buNone/>
            </a:pP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・　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各標準作業書で規定している様式</a:t>
            </a: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及び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記載事項に対し、実際に使用して</a:t>
            </a:r>
            <a:r>
              <a:rPr lang="ja-JP" altLang="en-US" sz="2000" b="1" dirty="0" err="1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い</a:t>
            </a:r>
            <a:endParaRPr lang="en-US" altLang="ja-JP" sz="2000" b="1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Tx/>
              <a:buNone/>
            </a:pP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    </a:t>
            </a:r>
            <a:r>
              <a:rPr lang="ja-JP" altLang="en-US" sz="2000" b="1" dirty="0" err="1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る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台帳、作業日誌を統一する。</a:t>
            </a:r>
            <a:endParaRPr lang="en-US" altLang="ja-JP" sz="2000" b="1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Tx/>
              <a:buNone/>
            </a:pP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・　標準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作業書</a:t>
            </a: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の不足項目を追加する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。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68313" y="1341438"/>
            <a:ext cx="85344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３　検査業務について　</a:t>
            </a:r>
          </a:p>
        </p:txBody>
      </p:sp>
      <p:sp>
        <p:nvSpPr>
          <p:cNvPr id="20491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0BB28F9-EF40-4EF1-8620-0E6A17AFADA0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ja-JP" sz="1400" smtClean="0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468313" y="2204865"/>
            <a:ext cx="8280400" cy="1008112"/>
          </a:xfrm>
          <a:prstGeom prst="rect">
            <a:avLst/>
          </a:prstGeom>
          <a:noFill/>
          <a:ln w="254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ja-JP" altLang="en-US" sz="1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 </a:t>
            </a:r>
            <a:r>
              <a:rPr lang="ja-JP" altLang="en-US" sz="2400" b="1" dirty="0">
                <a:solidFill>
                  <a:schemeClr val="accent2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指導事項　　　　</a:t>
            </a:r>
            <a:endParaRPr lang="en-US" altLang="ja-JP" sz="2400" b="1" dirty="0">
              <a:solidFill>
                <a:schemeClr val="accent2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・　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機器</a:t>
            </a: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保守管理標準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作業書について不足しているものを</a:t>
            </a: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作成すること。</a:t>
            </a:r>
            <a:endParaRPr lang="en-US" altLang="ja-JP" sz="2000" b="1" dirty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endParaRPr lang="ja-JP" altLang="en-US" sz="2000" b="1" dirty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ロゴタイプ横漢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6443663"/>
            <a:ext cx="8270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 descr="市章カラ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723900"/>
          </a:xfrm>
          <a:prstGeom prst="rect">
            <a:avLst/>
          </a:prstGeom>
          <a:solidFill>
            <a:srgbClr val="DED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635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pic>
        <p:nvPicPr>
          <p:cNvPr id="22534" name="Picture 7" descr="名称ロゴ画像　【横１行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782638"/>
            <a:ext cx="13779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8" descr="家康くん（背景透過）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0" y="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6" name="Text Box 5"/>
          <p:cNvSpPr txBox="1">
            <a:spLocks noChangeArrowheads="1"/>
          </p:cNvSpPr>
          <p:nvPr/>
        </p:nvSpPr>
        <p:spPr bwMode="auto">
          <a:xfrm>
            <a:off x="182563" y="122238"/>
            <a:ext cx="6373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衛生検査所の立入検査</a:t>
            </a:r>
          </a:p>
        </p:txBody>
      </p:sp>
      <p:sp>
        <p:nvSpPr>
          <p:cNvPr id="22537" name="Rectangle 8"/>
          <p:cNvSpPr>
            <a:spLocks noChangeArrowheads="1"/>
          </p:cNvSpPr>
          <p:nvPr/>
        </p:nvSpPr>
        <p:spPr bwMode="auto">
          <a:xfrm>
            <a:off x="468313" y="2217738"/>
            <a:ext cx="8280400" cy="995238"/>
          </a:xfrm>
          <a:prstGeom prst="rect">
            <a:avLst/>
          </a:prstGeom>
          <a:noFill/>
          <a:ln w="254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ja-JP" altLang="en-US" sz="1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 </a:t>
            </a:r>
            <a:r>
              <a:rPr lang="ja-JP" altLang="en-US" sz="2400" b="1" dirty="0">
                <a:solidFill>
                  <a:schemeClr val="accent2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要望事項　　　　</a:t>
            </a:r>
            <a:endParaRPr lang="en-US" altLang="ja-JP" sz="2400" b="1" dirty="0">
              <a:solidFill>
                <a:schemeClr val="accent2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Tx/>
              <a:buNone/>
            </a:pP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・　標準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作業書</a:t>
            </a: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の不足項目を追加する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。</a:t>
            </a:r>
            <a:endParaRPr lang="en-US" altLang="ja-JP" sz="2000" b="1" dirty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endParaRPr lang="ja-JP" altLang="en-US" sz="2000" b="1" dirty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68313" y="1341438"/>
            <a:ext cx="85344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４　検査精度の向上</a:t>
            </a:r>
          </a:p>
        </p:txBody>
      </p:sp>
      <p:sp>
        <p:nvSpPr>
          <p:cNvPr id="22539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525464A-24CB-4DC4-A0E3-B0584D64EBD2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ja-JP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ロゴタイプ横漢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6443663"/>
            <a:ext cx="8270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Picture 3" descr="市章カラ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723900"/>
          </a:xfrm>
          <a:prstGeom prst="rect">
            <a:avLst/>
          </a:prstGeom>
          <a:solidFill>
            <a:srgbClr val="DED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635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pic>
        <p:nvPicPr>
          <p:cNvPr id="24582" name="Picture 7" descr="名称ロゴ画像　【横１行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782638"/>
            <a:ext cx="13779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8" descr="家康くん（背景透過）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0" y="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4" name="Text Box 5"/>
          <p:cNvSpPr txBox="1">
            <a:spLocks noChangeArrowheads="1"/>
          </p:cNvSpPr>
          <p:nvPr/>
        </p:nvSpPr>
        <p:spPr bwMode="auto">
          <a:xfrm>
            <a:off x="182563" y="122238"/>
            <a:ext cx="6373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衛生検査所の立入検査</a:t>
            </a:r>
          </a:p>
        </p:txBody>
      </p:sp>
      <p:sp>
        <p:nvSpPr>
          <p:cNvPr id="24585" name="Rectangle 8"/>
          <p:cNvSpPr>
            <a:spLocks noChangeArrowheads="1"/>
          </p:cNvSpPr>
          <p:nvPr/>
        </p:nvSpPr>
        <p:spPr bwMode="auto">
          <a:xfrm>
            <a:off x="468313" y="2217738"/>
            <a:ext cx="8280400" cy="1211262"/>
          </a:xfrm>
          <a:prstGeom prst="rect">
            <a:avLst/>
          </a:prstGeom>
          <a:noFill/>
          <a:ln w="254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ja-JP" altLang="en-US" sz="1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 </a:t>
            </a:r>
            <a:r>
              <a:rPr lang="ja-JP" altLang="en-US" sz="2400" b="1" dirty="0">
                <a:solidFill>
                  <a:schemeClr val="accent2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要望事項　　　　</a:t>
            </a:r>
            <a:endParaRPr lang="en-US" altLang="ja-JP" sz="2400" b="1" dirty="0">
              <a:solidFill>
                <a:schemeClr val="accent2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Tx/>
              <a:buNone/>
            </a:pP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・</a:t>
            </a: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標準作業書において、外部</a:t>
            </a: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委託する際の精度管理結果の評価方法を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明確</a:t>
            </a:r>
            <a:endParaRPr lang="en-US" altLang="ja-JP" sz="2000" b="1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Tx/>
              <a:buNone/>
            </a:pPr>
            <a:r>
              <a:rPr lang="en-US" altLang="ja-JP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 </a:t>
            </a:r>
            <a:r>
              <a:rPr lang="en-US" altLang="ja-JP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   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に</a:t>
            </a: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する。</a:t>
            </a:r>
            <a:endParaRPr lang="en-US" altLang="ja-JP" sz="2000" b="1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endParaRPr lang="en-US" altLang="ja-JP" sz="2000" b="1" dirty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endParaRPr lang="ja-JP" altLang="en-US" sz="2000" b="1" dirty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68313" y="1341438"/>
            <a:ext cx="85344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５　　外部委託について　</a:t>
            </a:r>
          </a:p>
        </p:txBody>
      </p:sp>
      <p:sp>
        <p:nvSpPr>
          <p:cNvPr id="24587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C8990F-BDB0-4C7A-A1A1-33DEA0228047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ja-JP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ロゴタイプ横漢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6443663"/>
            <a:ext cx="8270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7" name="Picture 3" descr="市章カラ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723900"/>
          </a:xfrm>
          <a:prstGeom prst="rect">
            <a:avLst/>
          </a:prstGeom>
          <a:solidFill>
            <a:srgbClr val="DED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635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pic>
        <p:nvPicPr>
          <p:cNvPr id="26630" name="Picture 7" descr="名称ロゴ画像　【横１行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782638"/>
            <a:ext cx="13779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1" name="Picture 8" descr="家康くん（背景透過）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0" y="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2" name="Text Box 5"/>
          <p:cNvSpPr txBox="1">
            <a:spLocks noChangeArrowheads="1"/>
          </p:cNvSpPr>
          <p:nvPr/>
        </p:nvSpPr>
        <p:spPr bwMode="auto">
          <a:xfrm>
            <a:off x="182563" y="122238"/>
            <a:ext cx="6373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衛生検査所の立入検査</a:t>
            </a:r>
          </a:p>
        </p:txBody>
      </p:sp>
      <p:sp>
        <p:nvSpPr>
          <p:cNvPr id="26633" name="Rectangle 8"/>
          <p:cNvSpPr>
            <a:spLocks noChangeArrowheads="1"/>
          </p:cNvSpPr>
          <p:nvPr/>
        </p:nvSpPr>
        <p:spPr bwMode="auto">
          <a:xfrm>
            <a:off x="468313" y="2217739"/>
            <a:ext cx="8280400" cy="1283270"/>
          </a:xfrm>
          <a:prstGeom prst="rect">
            <a:avLst/>
          </a:prstGeom>
          <a:noFill/>
          <a:ln w="254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ja-JP" altLang="en-US" sz="1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 </a:t>
            </a:r>
            <a:r>
              <a:rPr lang="ja-JP" altLang="en-US" sz="2400" b="1" dirty="0">
                <a:solidFill>
                  <a:schemeClr val="accent2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要望事項　　　　</a:t>
            </a:r>
            <a:endParaRPr lang="en-US" altLang="ja-JP" sz="2400" b="1" dirty="0">
              <a:solidFill>
                <a:schemeClr val="accent2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Tx/>
              <a:buNone/>
            </a:pP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・　検査結果の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報告の様式について記載事項を見直す。</a:t>
            </a:r>
            <a:endParaRPr lang="en-US" altLang="ja-JP" sz="2000" b="1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Tx/>
              <a:buNone/>
            </a:pP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・　標準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作業書</a:t>
            </a: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の不足項目を追加する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。</a:t>
            </a:r>
            <a:endParaRPr lang="en-US" altLang="ja-JP" sz="2000" b="1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endParaRPr lang="ja-JP" altLang="en-US" sz="2000" b="1" dirty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68313" y="1341438"/>
            <a:ext cx="85344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６　　検査結果報告　</a:t>
            </a:r>
          </a:p>
        </p:txBody>
      </p:sp>
      <p:sp>
        <p:nvSpPr>
          <p:cNvPr id="26635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20508D0-EAAC-44A4-8951-3527C6807092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ja-JP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ロゴタイプ横漢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6443663"/>
            <a:ext cx="8270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Picture 3" descr="市章カラ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723900"/>
          </a:xfrm>
          <a:prstGeom prst="rect">
            <a:avLst/>
          </a:prstGeom>
          <a:solidFill>
            <a:srgbClr val="DED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8677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635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pic>
        <p:nvPicPr>
          <p:cNvPr id="28678" name="Picture 7" descr="名称ロゴ画像　【横１行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782638"/>
            <a:ext cx="13779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8" descr="家康くん（背景透過）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0" y="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0" name="Text Box 5"/>
          <p:cNvSpPr txBox="1">
            <a:spLocks noChangeArrowheads="1"/>
          </p:cNvSpPr>
          <p:nvPr/>
        </p:nvSpPr>
        <p:spPr bwMode="auto">
          <a:xfrm>
            <a:off x="182563" y="122238"/>
            <a:ext cx="6373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/>
              <a:t>衛生検査所の立入検査</a:t>
            </a:r>
          </a:p>
        </p:txBody>
      </p:sp>
      <p:sp>
        <p:nvSpPr>
          <p:cNvPr id="28681" name="Rectangle 8"/>
          <p:cNvSpPr>
            <a:spLocks noChangeArrowheads="1"/>
          </p:cNvSpPr>
          <p:nvPr/>
        </p:nvSpPr>
        <p:spPr bwMode="auto">
          <a:xfrm>
            <a:off x="468313" y="2204864"/>
            <a:ext cx="8424862" cy="1368673"/>
          </a:xfrm>
          <a:prstGeom prst="rect">
            <a:avLst/>
          </a:prstGeom>
          <a:noFill/>
          <a:ln w="254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ja-JP" altLang="en-US" sz="1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 </a:t>
            </a:r>
            <a:r>
              <a:rPr lang="ja-JP" altLang="en-US" sz="2400" b="1" dirty="0">
                <a:solidFill>
                  <a:schemeClr val="accent2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要望事項　　　　</a:t>
            </a:r>
            <a:endParaRPr lang="en-US" altLang="ja-JP" sz="2400" b="1" dirty="0">
              <a:solidFill>
                <a:schemeClr val="accent2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・　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作業日誌について、温度</a:t>
            </a: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管理の範囲を超えた場合の対応を記録する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。</a:t>
            </a:r>
            <a:endParaRPr lang="en-US" altLang="ja-JP" sz="2000" b="1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・　各作業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日誌について、すべての項目を記載する</a:t>
            </a: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。</a:t>
            </a:r>
          </a:p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endParaRPr lang="en-US" altLang="ja-JP" sz="2000" b="1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68313" y="1341438"/>
            <a:ext cx="85344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７　書類の作成について　</a:t>
            </a:r>
          </a:p>
        </p:txBody>
      </p:sp>
      <p:sp>
        <p:nvSpPr>
          <p:cNvPr id="28683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0C14B24-20CB-4F27-A343-6B1E5CDE0733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ja-JP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ロゴタイプ横漢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6443663"/>
            <a:ext cx="8270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3" descr="市章カラ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723900"/>
          </a:xfrm>
          <a:prstGeom prst="rect">
            <a:avLst/>
          </a:prstGeom>
          <a:solidFill>
            <a:srgbClr val="DED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182563" y="122238"/>
            <a:ext cx="637381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/>
              <a:t>衛生検査所の</a:t>
            </a:r>
            <a:r>
              <a:rPr lang="ja-JP" altLang="en-US" sz="2800" dirty="0" smtClean="0"/>
              <a:t>立入検査結果総評</a:t>
            </a:r>
            <a:endParaRPr lang="ja-JP" altLang="en-US" sz="28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635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pic>
        <p:nvPicPr>
          <p:cNvPr id="37895" name="Picture 7" descr="名称ロゴ画像　【横１行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782638"/>
            <a:ext cx="13779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6" name="Picture 8" descr="家康くん（背景透過）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0" y="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7" name="Rectangle 6"/>
          <p:cNvSpPr>
            <a:spLocks noChangeArrowheads="1"/>
          </p:cNvSpPr>
          <p:nvPr/>
        </p:nvSpPr>
        <p:spPr bwMode="auto">
          <a:xfrm>
            <a:off x="323850" y="1052513"/>
            <a:ext cx="8693150" cy="539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5113" indent="-265113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ja-JP" altLang="en-US" sz="2800">
                <a:latin typeface="Tahoma" panose="020B0604030504040204" pitchFamily="34" charset="0"/>
              </a:rPr>
              <a:t>　　　　　　　　　　</a:t>
            </a:r>
          </a:p>
        </p:txBody>
      </p:sp>
      <p:sp>
        <p:nvSpPr>
          <p:cNvPr id="37898" name="Rectangle 8"/>
          <p:cNvSpPr>
            <a:spLocks noChangeArrowheads="1"/>
          </p:cNvSpPr>
          <p:nvPr/>
        </p:nvSpPr>
        <p:spPr bwMode="auto">
          <a:xfrm>
            <a:off x="468313" y="1052736"/>
            <a:ext cx="8280400" cy="1762322"/>
          </a:xfrm>
          <a:prstGeom prst="rect">
            <a:avLst/>
          </a:prstGeom>
          <a:noFill/>
          <a:ln w="254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SzPct val="70000"/>
              <a:buFontTx/>
              <a:buNone/>
            </a:pPr>
            <a:r>
              <a:rPr lang="ja-JP" altLang="en-US" sz="2000" b="1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標準作業書</a:t>
            </a:r>
            <a:r>
              <a:rPr lang="ja-JP" altLang="en-US" sz="2000" b="1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が</a:t>
            </a:r>
            <a:r>
              <a:rPr lang="ja-JP" altLang="en-US" sz="2000" b="1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実状と乖離していた。</a:t>
            </a:r>
            <a:endParaRPr lang="en-US" altLang="ja-JP" sz="2000" b="1" dirty="0" smtClean="0">
              <a:solidFill>
                <a:srgbClr val="00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SzPct val="70000"/>
              <a:buFontTx/>
              <a:buNone/>
            </a:pPr>
            <a:r>
              <a:rPr lang="ja-JP" altLang="en-US" sz="2000" b="1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2000" b="1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・規定して</a:t>
            </a:r>
            <a:r>
              <a:rPr lang="ja-JP" altLang="en-US" sz="2000" b="1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いる作業日誌</a:t>
            </a:r>
            <a:r>
              <a:rPr lang="ja-JP" altLang="en-US" sz="2000" b="1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と使用</a:t>
            </a:r>
            <a:r>
              <a:rPr lang="ja-JP" altLang="en-US" sz="2000" b="1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している作業日誌が</a:t>
            </a:r>
            <a:r>
              <a:rPr lang="ja-JP" altLang="en-US" sz="2000" b="1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異なる。</a:t>
            </a:r>
            <a:endParaRPr lang="en-US" altLang="ja-JP" sz="2000" b="1" dirty="0" smtClean="0">
              <a:solidFill>
                <a:srgbClr val="00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SzPct val="70000"/>
              <a:buFontTx/>
              <a:buNone/>
            </a:pPr>
            <a:r>
              <a:rPr lang="ja-JP" altLang="en-US" sz="2000" b="1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2000" b="1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・記載事項及び</a:t>
            </a:r>
            <a:r>
              <a:rPr lang="ja-JP" altLang="en-US" sz="2000" b="1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作業日誌の様式</a:t>
            </a:r>
            <a:r>
              <a:rPr lang="ja-JP" altLang="en-US" sz="2000" b="1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に統一性がない。</a:t>
            </a:r>
            <a:endParaRPr lang="en-US" altLang="ja-JP" sz="2000" b="1" dirty="0" smtClean="0">
              <a:solidFill>
                <a:srgbClr val="00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SzPct val="70000"/>
              <a:buFontTx/>
              <a:buNone/>
            </a:pPr>
            <a:r>
              <a:rPr lang="ja-JP" altLang="en-US" sz="2000" b="1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2000" b="1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・</a:t>
            </a:r>
            <a:r>
              <a:rPr lang="zh-TW" altLang="en-US" sz="2000" b="1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機器保守管理標準</a:t>
            </a:r>
            <a:r>
              <a:rPr lang="zh-TW" altLang="en-US" sz="2000" b="1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作業書</a:t>
            </a:r>
            <a:r>
              <a:rPr lang="ja-JP" altLang="en-US" sz="2000" b="1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について一部未作成</a:t>
            </a:r>
            <a:r>
              <a:rPr lang="ja-JP" altLang="en-US" sz="2000" b="1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の</a:t>
            </a:r>
            <a:r>
              <a:rPr lang="ja-JP" altLang="en-US" sz="2000" b="1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ものがある。</a:t>
            </a:r>
            <a:endParaRPr lang="en-US" altLang="ja-JP" sz="2000" b="1" dirty="0" smtClean="0">
              <a:solidFill>
                <a:srgbClr val="00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SzPct val="70000"/>
              <a:buFontTx/>
              <a:buNone/>
            </a:pPr>
            <a:r>
              <a:rPr lang="ja-JP" altLang="en-US" sz="2000" b="1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2000" b="1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・記載事項に不足がある。</a:t>
            </a:r>
            <a:endParaRPr lang="en-US" altLang="ja-JP" sz="2000" b="1" dirty="0" smtClean="0">
              <a:solidFill>
                <a:srgbClr val="00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37899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F00FB8-3211-4664-81BB-A322F39E08C0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ja-JP" sz="1400" smtClean="0"/>
          </a:p>
        </p:txBody>
      </p:sp>
      <p:sp>
        <p:nvSpPr>
          <p:cNvPr id="2" name="横巻き 1"/>
          <p:cNvSpPr/>
          <p:nvPr/>
        </p:nvSpPr>
        <p:spPr>
          <a:xfrm>
            <a:off x="344596" y="2636912"/>
            <a:ext cx="8568630" cy="273630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>
              <a:buSzPct val="70000"/>
            </a:pPr>
            <a:r>
              <a:rPr lang="ja-JP" altLang="en-US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臨床検査技師等に関する法律施行規則第</a:t>
            </a:r>
            <a:r>
              <a:rPr lang="en-US" altLang="ja-JP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12</a:t>
            </a:r>
            <a:r>
              <a:rPr lang="ja-JP" altLang="en-US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条第</a:t>
            </a:r>
            <a:r>
              <a:rPr lang="en-US" altLang="ja-JP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1</a:t>
            </a:r>
            <a:r>
              <a:rPr lang="ja-JP" altLang="en-US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項（</a:t>
            </a:r>
            <a:r>
              <a:rPr lang="ja-JP" altLang="en-US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抜粋）</a:t>
            </a:r>
            <a:endParaRPr lang="en-US" altLang="ja-JP" dirty="0">
              <a:solidFill>
                <a:srgbClr val="00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SzPct val="70000"/>
            </a:pPr>
            <a:r>
              <a:rPr lang="ja-JP" altLang="en-US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　</a:t>
            </a:r>
            <a:r>
              <a:rPr lang="en-US" altLang="ja-JP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14</a:t>
            </a:r>
            <a:r>
              <a:rPr lang="ja-JP" altLang="en-US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標準作業書が作成されていること。</a:t>
            </a:r>
            <a:endParaRPr lang="en-US" altLang="ja-JP" dirty="0">
              <a:solidFill>
                <a:srgbClr val="00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SzPct val="70000"/>
            </a:pPr>
            <a:r>
              <a:rPr lang="ja-JP" altLang="en-US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　</a:t>
            </a:r>
            <a:r>
              <a:rPr lang="en-US" altLang="ja-JP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15</a:t>
            </a:r>
            <a:r>
              <a:rPr lang="ja-JP" altLang="en-US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標準作業書に記載された作業日誌の記入要領に従い、次に掲げる作業</a:t>
            </a:r>
            <a:endParaRPr lang="en-US" altLang="ja-JP" dirty="0">
              <a:solidFill>
                <a:srgbClr val="00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SzPct val="70000"/>
            </a:pPr>
            <a:r>
              <a:rPr lang="ja-JP" altLang="en-US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　　　日誌が作成されていること。</a:t>
            </a:r>
            <a:endParaRPr lang="en-US" altLang="ja-JP" dirty="0">
              <a:solidFill>
                <a:srgbClr val="00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SzPct val="70000"/>
            </a:pPr>
            <a:r>
              <a:rPr lang="ja-JP" altLang="en-US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　</a:t>
            </a:r>
            <a:r>
              <a:rPr lang="en-US" altLang="ja-JP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16</a:t>
            </a:r>
            <a:r>
              <a:rPr lang="ja-JP" altLang="en-US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標準作業書に記載された台帳の記入要領に従い、次に掲げる台帳が作</a:t>
            </a:r>
            <a:endParaRPr lang="en-US" altLang="ja-JP" dirty="0">
              <a:solidFill>
                <a:srgbClr val="00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SzPct val="70000"/>
            </a:pPr>
            <a:r>
              <a:rPr lang="ja-JP" altLang="en-US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　　　成されていること。</a:t>
            </a:r>
            <a:endParaRPr lang="en-US" altLang="ja-JP" dirty="0">
              <a:solidFill>
                <a:srgbClr val="00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3" name="右矢印 2"/>
          <p:cNvSpPr/>
          <p:nvPr/>
        </p:nvSpPr>
        <p:spPr>
          <a:xfrm>
            <a:off x="107504" y="5373216"/>
            <a:ext cx="1296144" cy="872009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475656" y="5406315"/>
            <a:ext cx="7584127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ja-JP" altLang="en-US" sz="2400" b="1" dirty="0" smtClean="0">
                <a:ln/>
                <a:solidFill>
                  <a:schemeClr val="accent4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標準</a:t>
            </a:r>
            <a:r>
              <a:rPr lang="ja-JP" altLang="en-US" sz="2400" b="1" dirty="0">
                <a:ln/>
                <a:solidFill>
                  <a:schemeClr val="accent4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作業書は検査の質、安全を確保するためのルールです。</a:t>
            </a:r>
          </a:p>
          <a:p>
            <a:r>
              <a:rPr lang="ja-JP" altLang="en-US" sz="2400" b="1" dirty="0">
                <a:ln/>
                <a:solidFill>
                  <a:schemeClr val="accent4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定期的</a:t>
            </a:r>
            <a:r>
              <a:rPr lang="ja-JP" altLang="en-US" sz="2400" b="1" dirty="0" smtClean="0">
                <a:ln/>
                <a:solidFill>
                  <a:schemeClr val="accent4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に内容の確認及び改定、見直し</a:t>
            </a:r>
            <a:r>
              <a:rPr lang="ja-JP" altLang="en-US" sz="2400" b="1" dirty="0">
                <a:ln/>
                <a:solidFill>
                  <a:schemeClr val="accent4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を実施してください</a:t>
            </a:r>
            <a:r>
              <a:rPr lang="ja-JP" altLang="en-US" sz="2400" b="1" dirty="0" smtClean="0">
                <a:ln/>
                <a:solidFill>
                  <a:schemeClr val="accent4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。</a:t>
            </a:r>
            <a:endParaRPr lang="ja-JP" altLang="en-US" sz="2400" b="1" dirty="0">
              <a:ln/>
              <a:solidFill>
                <a:schemeClr val="accent4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045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241300" y="1614488"/>
            <a:ext cx="8362950" cy="2655887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２．</a:t>
            </a:r>
            <a:r>
              <a:rPr lang="ja-JP" altLang="ja-JP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精度管理調査</a:t>
            </a:r>
            <a:r>
              <a:rPr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結果の評価</a:t>
            </a:r>
          </a:p>
        </p:txBody>
      </p:sp>
      <p:pic>
        <p:nvPicPr>
          <p:cNvPr id="30723" name="Picture 3" descr="名称ロゴ画像　【横１行】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6480175"/>
            <a:ext cx="1716087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4" name="Picture 4" descr="ロゴタイプ横漢字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381750"/>
            <a:ext cx="827088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5" descr="市章カラー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6" descr="家康くん（背景透過）両挙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5141913"/>
            <a:ext cx="1258888" cy="171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7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1F2DEBD-D6B6-4CEE-889B-AFDABB8588B9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ja-JP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ロゴタイプ横漢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6443663"/>
            <a:ext cx="8270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3" descr="市章カラ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723900"/>
          </a:xfrm>
          <a:prstGeom prst="rect">
            <a:avLst/>
          </a:prstGeom>
          <a:solidFill>
            <a:srgbClr val="DED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82563" y="122238"/>
            <a:ext cx="637381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2800"/>
              <a:t>精度管理調査</a:t>
            </a:r>
            <a:r>
              <a:rPr lang="ja-JP" altLang="en-US" sz="2800"/>
              <a:t>結果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635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pic>
        <p:nvPicPr>
          <p:cNvPr id="31751" name="Picture 7" descr="名称ロゴ画像　【横１行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782638"/>
            <a:ext cx="13779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2" name="Picture 8" descr="家康くん（背景透過）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0" y="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74" name="Text Box 58"/>
          <p:cNvSpPr txBox="1">
            <a:spLocks noChangeArrowheads="1"/>
          </p:cNvSpPr>
          <p:nvPr/>
        </p:nvSpPr>
        <p:spPr bwMode="auto">
          <a:xfrm>
            <a:off x="422275" y="1052513"/>
            <a:ext cx="8181975" cy="2462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ja-JP" altLang="en-US" sz="3200" dirty="0" smtClean="0">
                <a:solidFill>
                  <a:schemeClr val="accent2"/>
                </a:solidFill>
                <a:latin typeface="MS UI Gothic" pitchFamily="50" charset="-128"/>
                <a:ea typeface="MS UI Gothic" pitchFamily="50" charset="-128"/>
              </a:rPr>
              <a:t>血液、血清、生化学検体</a:t>
            </a:r>
          </a:p>
          <a:p>
            <a:pPr eaLnBrk="1" hangingPunct="1">
              <a:defRPr/>
            </a:pPr>
            <a:r>
              <a:rPr lang="ja-JP" alt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ja-JP" altLang="en-US" sz="3000" dirty="0" smtClean="0">
                <a:latin typeface="MS UI Gothic" pitchFamily="50" charset="-128"/>
                <a:ea typeface="MS UI Gothic" pitchFamily="50" charset="-128"/>
              </a:rPr>
              <a:t>令和６年度 第４１回静岡県臨床検査精度管理　　　</a:t>
            </a:r>
            <a:endParaRPr lang="en-US" altLang="ja-JP" sz="3000" dirty="0" smtClean="0">
              <a:latin typeface="MS UI Gothic" pitchFamily="50" charset="-128"/>
              <a:ea typeface="MS UI Gothic" pitchFamily="50" charset="-128"/>
            </a:endParaRPr>
          </a:p>
          <a:p>
            <a:pPr eaLnBrk="1" hangingPunct="1">
              <a:defRPr/>
            </a:pPr>
            <a:r>
              <a:rPr lang="ja-JP" altLang="en-US" sz="3000" dirty="0" smtClean="0">
                <a:latin typeface="MS UI Gothic" pitchFamily="50" charset="-128"/>
                <a:ea typeface="MS UI Gothic" pitchFamily="50" charset="-128"/>
              </a:rPr>
              <a:t>　調査の施設別報告書の提出</a:t>
            </a:r>
            <a:endParaRPr lang="en-US" altLang="ja-JP" sz="3000" dirty="0" smtClean="0">
              <a:latin typeface="MS UI Gothic" pitchFamily="50" charset="-128"/>
              <a:ea typeface="MS UI Gothic" pitchFamily="50" charset="-128"/>
            </a:endParaRPr>
          </a:p>
          <a:p>
            <a:pPr eaLnBrk="1" hangingPunct="1">
              <a:defRPr/>
            </a:pPr>
            <a:r>
              <a:rPr lang="ja-JP" altLang="en-US" sz="3000" dirty="0" smtClean="0">
                <a:latin typeface="MS UI Gothic" pitchFamily="50" charset="-128"/>
                <a:ea typeface="MS UI Gothic" pitchFamily="50" charset="-128"/>
              </a:rPr>
              <a:t>　各施設が参加したすべての項目の評価を提出</a:t>
            </a:r>
            <a:endParaRPr lang="en-US" altLang="ja-JP" sz="3000" dirty="0" smtClean="0">
              <a:latin typeface="MS UI Gothic" pitchFamily="50" charset="-128"/>
              <a:ea typeface="MS UI Gothic" pitchFamily="50" charset="-128"/>
            </a:endParaRPr>
          </a:p>
          <a:p>
            <a:pPr eaLnBrk="1" hangingPunct="1">
              <a:defRPr/>
            </a:pPr>
            <a:r>
              <a:rPr lang="ja-JP" altLang="en-US" sz="3000" dirty="0">
                <a:solidFill>
                  <a:srgbClr val="FF6600"/>
                </a:solidFill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ja-JP" altLang="en-US" sz="3000" dirty="0" smtClean="0">
                <a:solidFill>
                  <a:srgbClr val="FF6600"/>
                </a:solidFill>
                <a:latin typeface="MS UI Gothic" pitchFamily="50" charset="-128"/>
                <a:ea typeface="MS UI Gothic" pitchFamily="50" charset="-128"/>
              </a:rPr>
              <a:t>　　</a:t>
            </a:r>
            <a:r>
              <a:rPr lang="ja-JP" altLang="en-US" sz="2800" dirty="0" smtClean="0">
                <a:solidFill>
                  <a:srgbClr val="FF6600"/>
                </a:solidFill>
                <a:latin typeface="MS UI Gothic" pitchFamily="50" charset="-128"/>
                <a:ea typeface="MS UI Gothic" pitchFamily="50" charset="-128"/>
              </a:rPr>
              <a:t>　</a:t>
            </a:r>
          </a:p>
        </p:txBody>
      </p:sp>
      <p:sp>
        <p:nvSpPr>
          <p:cNvPr id="31754" name="AutoShape 59"/>
          <p:cNvSpPr>
            <a:spLocks noChangeArrowheads="1"/>
          </p:cNvSpPr>
          <p:nvPr/>
        </p:nvSpPr>
        <p:spPr bwMode="auto">
          <a:xfrm>
            <a:off x="592138" y="3779838"/>
            <a:ext cx="1081087" cy="863600"/>
          </a:xfrm>
          <a:prstGeom prst="rightArrow">
            <a:avLst>
              <a:gd name="adj1" fmla="val 50120"/>
              <a:gd name="adj2" fmla="val 61902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ja-JP" altLang="en-US" sz="1800">
              <a:solidFill>
                <a:schemeClr val="folHlink"/>
              </a:solidFill>
            </a:endParaRPr>
          </a:p>
        </p:txBody>
      </p:sp>
      <p:sp>
        <p:nvSpPr>
          <p:cNvPr id="31755" name="テキスト ボックス 2"/>
          <p:cNvSpPr txBox="1">
            <a:spLocks noChangeArrowheads="1"/>
          </p:cNvSpPr>
          <p:nvPr/>
        </p:nvSpPr>
        <p:spPr bwMode="auto">
          <a:xfrm>
            <a:off x="1828800" y="3140968"/>
            <a:ext cx="68580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 smtClean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・中性</a:t>
            </a:r>
            <a:r>
              <a:rPr lang="ja-JP" altLang="en-US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脂肪</a:t>
            </a:r>
            <a:r>
              <a:rPr lang="ja-JP" altLang="en-US" sz="2800" dirty="0" smtClean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：</a:t>
            </a:r>
            <a:r>
              <a:rPr lang="en-US" altLang="ja-JP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1</a:t>
            </a:r>
            <a:r>
              <a:rPr lang="ja-JP" altLang="en-US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施設</a:t>
            </a:r>
            <a:r>
              <a:rPr lang="ja-JP" altLang="en-US" sz="2800" dirty="0" smtClean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で</a:t>
            </a:r>
            <a:r>
              <a:rPr lang="en-US" altLang="ja-JP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D</a:t>
            </a:r>
            <a:r>
              <a:rPr lang="ja-JP" altLang="en-US" sz="2800" dirty="0" smtClean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判定</a:t>
            </a:r>
            <a:endParaRPr lang="en-US" altLang="ja-JP" sz="2800" dirty="0" smtClean="0">
              <a:solidFill>
                <a:srgbClr val="0000CC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 smtClean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数値</a:t>
            </a:r>
            <a:r>
              <a:rPr lang="ja-JP" altLang="en-US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の</a:t>
            </a:r>
            <a:r>
              <a:rPr lang="ja-JP" altLang="en-US" sz="2800" dirty="0" smtClean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入力ミスが</a:t>
            </a:r>
            <a:r>
              <a:rPr lang="ja-JP" altLang="en-US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原因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 smtClean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→</a:t>
            </a:r>
            <a:r>
              <a:rPr lang="ja-JP" altLang="en-US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所内のチェック体制の強化を行い、</a:t>
            </a:r>
            <a:r>
              <a:rPr lang="ja-JP" altLang="en-US" sz="2800" dirty="0" smtClean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再発</a:t>
            </a:r>
            <a:endParaRPr lang="en-US" altLang="ja-JP" sz="2800" dirty="0" smtClean="0">
              <a:solidFill>
                <a:srgbClr val="0000CC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2800" dirty="0" smtClean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防止</a:t>
            </a:r>
            <a:r>
              <a:rPr lang="ja-JP" altLang="en-US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に努める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 smtClean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・アミラーゼ</a:t>
            </a:r>
            <a:r>
              <a:rPr lang="ja-JP" altLang="en-US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：</a:t>
            </a:r>
            <a:r>
              <a:rPr lang="en-US" altLang="ja-JP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1</a:t>
            </a:r>
            <a:r>
              <a:rPr lang="ja-JP" altLang="en-US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施設</a:t>
            </a:r>
            <a:r>
              <a:rPr lang="ja-JP" altLang="en-US" sz="2800" dirty="0" smtClean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で</a:t>
            </a:r>
            <a:r>
              <a:rPr lang="en-US" altLang="ja-JP" sz="2800" dirty="0" smtClean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C</a:t>
            </a:r>
            <a:r>
              <a:rPr lang="ja-JP" altLang="en-US" sz="2800" dirty="0" smtClean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判定</a:t>
            </a:r>
            <a:endParaRPr lang="en-US" altLang="ja-JP" sz="2800" dirty="0">
              <a:solidFill>
                <a:srgbClr val="0000CC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 smtClean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試薬の交換、キャリブレーション</a:t>
            </a:r>
            <a:r>
              <a:rPr lang="ja-JP" altLang="en-US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の</a:t>
            </a:r>
            <a:r>
              <a:rPr lang="ja-JP" altLang="en-US" sz="2800" dirty="0" smtClean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取り直しを</a:t>
            </a:r>
            <a:endParaRPr lang="en-US" altLang="ja-JP" sz="2800" dirty="0" smtClean="0">
              <a:solidFill>
                <a:srgbClr val="0000CC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2800" dirty="0" smtClean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実施</a:t>
            </a:r>
            <a:r>
              <a:rPr lang="ja-JP" altLang="en-US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し、改善済（日臨技の結果は</a:t>
            </a:r>
            <a:r>
              <a:rPr lang="en-US" altLang="ja-JP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A</a:t>
            </a:r>
            <a:r>
              <a:rPr lang="ja-JP" altLang="en-US" sz="2800" dirty="0" smtClean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判定</a:t>
            </a:r>
            <a:r>
              <a:rPr lang="ja-JP" altLang="en-US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）</a:t>
            </a:r>
            <a:endParaRPr lang="ja-JP" altLang="en-US" sz="1600" dirty="0"/>
          </a:p>
        </p:txBody>
      </p:sp>
      <p:sp>
        <p:nvSpPr>
          <p:cNvPr id="3175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88F64B-EC41-45FF-BAFD-66483A5E5E6E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ja-JP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ロゴタイプ横漢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6443663"/>
            <a:ext cx="8270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5" name="Picture 3" descr="市章カラ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723900"/>
          </a:xfrm>
          <a:prstGeom prst="rect">
            <a:avLst/>
          </a:prstGeom>
          <a:solidFill>
            <a:srgbClr val="DED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182563" y="122238"/>
            <a:ext cx="6373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2800"/>
              <a:t>精度管理調査</a:t>
            </a:r>
            <a:r>
              <a:rPr lang="ja-JP" altLang="en-US" sz="2800"/>
              <a:t>結果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635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pic>
        <p:nvPicPr>
          <p:cNvPr id="33799" name="Picture 7" descr="名称ロゴ画像　【横１行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782638"/>
            <a:ext cx="13779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0" name="Picture 8" descr="家康くん（背景透過）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0" y="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74" name="Text Box 58"/>
          <p:cNvSpPr txBox="1">
            <a:spLocks noChangeArrowheads="1"/>
          </p:cNvSpPr>
          <p:nvPr/>
        </p:nvSpPr>
        <p:spPr bwMode="auto">
          <a:xfrm>
            <a:off x="422275" y="1052513"/>
            <a:ext cx="8181975" cy="153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ja-JP" altLang="en-US" sz="3200" dirty="0" smtClean="0">
                <a:solidFill>
                  <a:schemeClr val="accent2"/>
                </a:solidFill>
                <a:latin typeface="MS UI Gothic" pitchFamily="50" charset="-128"/>
                <a:ea typeface="MS UI Gothic" pitchFamily="50" charset="-128"/>
              </a:rPr>
              <a:t>微生物検体</a:t>
            </a:r>
          </a:p>
          <a:p>
            <a:pPr eaLnBrk="1" hangingPunct="1">
              <a:defRPr/>
            </a:pPr>
            <a:r>
              <a:rPr lang="ja-JP" alt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ja-JP" altLang="en-US" sz="3000" dirty="0" smtClean="0">
                <a:latin typeface="MS UI Gothic" pitchFamily="50" charset="-128"/>
                <a:ea typeface="MS UI Gothic" pitchFamily="50" charset="-128"/>
              </a:rPr>
              <a:t>令和６年度 第４１回静岡県臨床検査精度管理　　　</a:t>
            </a:r>
            <a:endParaRPr lang="en-US" altLang="ja-JP" sz="3000" dirty="0" smtClean="0">
              <a:latin typeface="MS UI Gothic" pitchFamily="50" charset="-128"/>
              <a:ea typeface="MS UI Gothic" pitchFamily="50" charset="-128"/>
            </a:endParaRPr>
          </a:p>
          <a:p>
            <a:pPr eaLnBrk="1" hangingPunct="1">
              <a:defRPr/>
            </a:pPr>
            <a:r>
              <a:rPr lang="ja-JP" altLang="en-US" sz="3000" dirty="0" smtClean="0">
                <a:latin typeface="MS UI Gothic" pitchFamily="50" charset="-128"/>
                <a:ea typeface="MS UI Gothic" pitchFamily="50" charset="-128"/>
              </a:rPr>
              <a:t>　調査の施設別報告書の提出</a:t>
            </a:r>
            <a:r>
              <a:rPr lang="ja-JP" altLang="en-US" sz="2800" dirty="0" smtClean="0">
                <a:solidFill>
                  <a:srgbClr val="FF6600"/>
                </a:solidFill>
                <a:latin typeface="MS UI Gothic" pitchFamily="50" charset="-128"/>
                <a:ea typeface="MS UI Gothic" pitchFamily="50" charset="-128"/>
              </a:rPr>
              <a:t>　　</a:t>
            </a:r>
          </a:p>
        </p:txBody>
      </p:sp>
      <p:sp>
        <p:nvSpPr>
          <p:cNvPr id="33802" name="AutoShape 59"/>
          <p:cNvSpPr>
            <a:spLocks noChangeArrowheads="1"/>
          </p:cNvSpPr>
          <p:nvPr/>
        </p:nvSpPr>
        <p:spPr bwMode="auto">
          <a:xfrm>
            <a:off x="2257425" y="3214688"/>
            <a:ext cx="1081088" cy="863600"/>
          </a:xfrm>
          <a:prstGeom prst="rightArrow">
            <a:avLst>
              <a:gd name="adj1" fmla="val 50120"/>
              <a:gd name="adj2" fmla="val 61902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ja-JP" altLang="en-US" sz="1800">
              <a:solidFill>
                <a:schemeClr val="folHlink"/>
              </a:solidFill>
            </a:endParaRPr>
          </a:p>
        </p:txBody>
      </p:sp>
      <p:sp>
        <p:nvSpPr>
          <p:cNvPr id="33803" name="Text Box 60"/>
          <p:cNvSpPr txBox="1">
            <a:spLocks noChangeArrowheads="1"/>
          </p:cNvSpPr>
          <p:nvPr/>
        </p:nvSpPr>
        <p:spPr bwMode="auto">
          <a:xfrm>
            <a:off x="3563938" y="3357563"/>
            <a:ext cx="36718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>
                <a:latin typeface="Tahoma" panose="020B0604030504040204" pitchFamily="34" charset="0"/>
                <a:ea typeface="MS UI Gothic" panose="020B0600070205080204" pitchFamily="50" charset="-128"/>
              </a:rPr>
              <a:t>特に問題なし</a:t>
            </a:r>
          </a:p>
        </p:txBody>
      </p:sp>
      <p:sp>
        <p:nvSpPr>
          <p:cNvPr id="33804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D31C8AC-79CB-4A66-A058-20CA92715E49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ja-JP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ロゴタイプ横漢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6443663"/>
            <a:ext cx="8270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3" descr="市章カラ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723900"/>
          </a:xfrm>
          <a:prstGeom prst="rect">
            <a:avLst/>
          </a:prstGeom>
          <a:solidFill>
            <a:srgbClr val="DED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182563" y="122238"/>
            <a:ext cx="6373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2800"/>
              <a:t>精度管理調査</a:t>
            </a:r>
            <a:r>
              <a:rPr lang="ja-JP" altLang="en-US" sz="2800"/>
              <a:t>結果</a:t>
            </a: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635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pic>
        <p:nvPicPr>
          <p:cNvPr id="35847" name="Picture 7" descr="名称ロゴ画像　【横１行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782638"/>
            <a:ext cx="13779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8" name="Picture 8" descr="家康くん（背景透過）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0" y="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74" name="Text Box 58"/>
          <p:cNvSpPr txBox="1">
            <a:spLocks noChangeArrowheads="1"/>
          </p:cNvSpPr>
          <p:nvPr/>
        </p:nvSpPr>
        <p:spPr bwMode="auto">
          <a:xfrm>
            <a:off x="422275" y="1052513"/>
            <a:ext cx="8181975" cy="153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ja-JP" altLang="en-US" sz="3200" dirty="0">
                <a:solidFill>
                  <a:schemeClr val="accent2"/>
                </a:solidFill>
                <a:latin typeface="MS UI Gothic" pitchFamily="50" charset="-128"/>
                <a:ea typeface="MS UI Gothic" pitchFamily="50" charset="-128"/>
              </a:rPr>
              <a:t>尿検体</a:t>
            </a:r>
            <a:endParaRPr lang="ja-JP" altLang="en-US" sz="2800" dirty="0">
              <a:latin typeface="MS UI Gothic" pitchFamily="50" charset="-128"/>
              <a:ea typeface="MS UI Gothic" pitchFamily="50" charset="-128"/>
            </a:endParaRPr>
          </a:p>
          <a:p>
            <a:pPr eaLnBrk="1" hangingPunct="1">
              <a:defRPr/>
            </a:pPr>
            <a:r>
              <a:rPr lang="ja-JP" alt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en-US" altLang="ja-JP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2025</a:t>
            </a:r>
            <a:r>
              <a:rPr lang="ja-JP" altLang="en-US" sz="3000" dirty="0" smtClean="0">
                <a:latin typeface="MS UI Gothic" pitchFamily="50" charset="-128"/>
                <a:ea typeface="MS UI Gothic" pitchFamily="50" charset="-128"/>
              </a:rPr>
              <a:t>年度 日臨技臨床検査精度管理調査の</a:t>
            </a:r>
            <a:endParaRPr lang="en-US" altLang="ja-JP" sz="3000" dirty="0" smtClean="0">
              <a:latin typeface="MS UI Gothic" pitchFamily="50" charset="-128"/>
              <a:ea typeface="MS UI Gothic" pitchFamily="50" charset="-128"/>
            </a:endParaRPr>
          </a:p>
          <a:p>
            <a:pPr eaLnBrk="1" hangingPunct="1">
              <a:defRPr/>
            </a:pPr>
            <a:r>
              <a:rPr lang="ja-JP" altLang="en-US" sz="3000" dirty="0"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ja-JP" altLang="en-US" sz="3000" dirty="0" smtClean="0">
                <a:latin typeface="MS UI Gothic" pitchFamily="50" charset="-128"/>
                <a:ea typeface="MS UI Gothic" pitchFamily="50" charset="-128"/>
              </a:rPr>
              <a:t>施設別報告書の提出</a:t>
            </a:r>
            <a:r>
              <a:rPr lang="ja-JP" altLang="en-US" sz="2800" dirty="0" smtClean="0">
                <a:solidFill>
                  <a:srgbClr val="FF6600"/>
                </a:solidFill>
                <a:latin typeface="MS UI Gothic" pitchFamily="50" charset="-128"/>
                <a:ea typeface="MS UI Gothic" pitchFamily="50" charset="-128"/>
              </a:rPr>
              <a:t>　　</a:t>
            </a:r>
          </a:p>
        </p:txBody>
      </p:sp>
      <p:sp>
        <p:nvSpPr>
          <p:cNvPr id="35851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988848-0316-4D4E-B136-1DB91F7B5DB5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ja-JP" sz="1400" smtClean="0"/>
          </a:p>
        </p:txBody>
      </p:sp>
      <p:sp>
        <p:nvSpPr>
          <p:cNvPr id="13" name="AutoShape 59"/>
          <p:cNvSpPr>
            <a:spLocks noChangeArrowheads="1"/>
          </p:cNvSpPr>
          <p:nvPr/>
        </p:nvSpPr>
        <p:spPr bwMode="auto">
          <a:xfrm>
            <a:off x="2257425" y="3214688"/>
            <a:ext cx="1081088" cy="863600"/>
          </a:xfrm>
          <a:prstGeom prst="rightArrow">
            <a:avLst>
              <a:gd name="adj1" fmla="val 50120"/>
              <a:gd name="adj2" fmla="val 61902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ja-JP" altLang="en-US" sz="1800">
              <a:solidFill>
                <a:schemeClr val="folHlink"/>
              </a:solidFill>
            </a:endParaRPr>
          </a:p>
        </p:txBody>
      </p:sp>
      <p:sp>
        <p:nvSpPr>
          <p:cNvPr id="14" name="Text Box 60"/>
          <p:cNvSpPr txBox="1">
            <a:spLocks noChangeArrowheads="1"/>
          </p:cNvSpPr>
          <p:nvPr/>
        </p:nvSpPr>
        <p:spPr bwMode="auto">
          <a:xfrm>
            <a:off x="3563938" y="3357563"/>
            <a:ext cx="36718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>
                <a:latin typeface="Tahoma" panose="020B0604030504040204" pitchFamily="34" charset="0"/>
                <a:ea typeface="MS UI Gothic" panose="020B0600070205080204" pitchFamily="50" charset="-128"/>
              </a:rPr>
              <a:t>特に問題なし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ロゴタイプ横漢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6443663"/>
            <a:ext cx="8270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 descr="市章カラ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723900"/>
          </a:xfrm>
          <a:prstGeom prst="rect">
            <a:avLst/>
          </a:prstGeom>
          <a:solidFill>
            <a:srgbClr val="DED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82563" y="122238"/>
            <a:ext cx="6373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浜松市内の衛生検査所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635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542925" y="836613"/>
            <a:ext cx="7756525" cy="66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/>
              <a:t>・衛生検査所数・・・８施設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39750" y="1462088"/>
            <a:ext cx="8064500" cy="557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2800"/>
              <a:t>・登録検査業務の状況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800"/>
              <a:t>　　　　　　　</a:t>
            </a:r>
            <a:r>
              <a:rPr lang="ja-JP" altLang="en-US" sz="2400">
                <a:solidFill>
                  <a:schemeClr val="accent2"/>
                </a:solidFill>
              </a:rPr>
              <a:t>微生物学的検査・・・５施設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800"/>
              <a:t>　　　　　　　　</a:t>
            </a:r>
            <a:r>
              <a:rPr lang="ja-JP" altLang="en-US" sz="1400"/>
              <a:t>細胞培養同定検査：５施設、薬剤感受性検査：１施設</a:t>
            </a:r>
            <a:endParaRPr lang="en-US" altLang="ja-JP" sz="1400"/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800"/>
              <a:t>　　　　　　　</a:t>
            </a:r>
            <a:r>
              <a:rPr lang="ja-JP" altLang="en-US" sz="2400">
                <a:solidFill>
                  <a:schemeClr val="accent2"/>
                </a:solidFill>
              </a:rPr>
              <a:t>免疫学的検査・・・・・３施設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800"/>
              <a:t>               　　</a:t>
            </a:r>
            <a:r>
              <a:rPr lang="ja-JP" altLang="en-US" sz="1400"/>
              <a:t>免疫血液学検査：３施設、免疫血清学検査：２施設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800"/>
              <a:t>　　　　　　　</a:t>
            </a:r>
            <a:r>
              <a:rPr lang="ja-JP" altLang="en-US" sz="2400">
                <a:solidFill>
                  <a:schemeClr val="accent2"/>
                </a:solidFill>
              </a:rPr>
              <a:t>血液学的検査・・・・・３施設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800"/>
              <a:t>　　　　　  　　 </a:t>
            </a:r>
            <a:r>
              <a:rPr lang="ja-JP" altLang="en-US" sz="1400"/>
              <a:t>血球算定・血液細胞形態検査：３施設、血栓・止血関連検査：２施設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800"/>
              <a:t>　　　　　　　</a:t>
            </a:r>
            <a:r>
              <a:rPr lang="ja-JP" altLang="en-US" sz="2400">
                <a:solidFill>
                  <a:schemeClr val="accent2"/>
                </a:solidFill>
              </a:rPr>
              <a:t>病理学的検査・・・・・１施設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800">
                <a:solidFill>
                  <a:schemeClr val="accent2"/>
                </a:solidFill>
              </a:rPr>
              <a:t>　　　　　</a:t>
            </a:r>
            <a:r>
              <a:rPr lang="ja-JP" altLang="en-US" sz="1800"/>
              <a:t>　　　</a:t>
            </a:r>
            <a:r>
              <a:rPr lang="ja-JP" altLang="en-US" sz="1400"/>
              <a:t>細胞検査：１施設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800">
                <a:solidFill>
                  <a:schemeClr val="accent2"/>
                </a:solidFill>
              </a:rPr>
              <a:t>　　　　　　　</a:t>
            </a:r>
            <a:r>
              <a:rPr lang="ja-JP" altLang="en-US" sz="2400">
                <a:solidFill>
                  <a:schemeClr val="accent2"/>
                </a:solidFill>
              </a:rPr>
              <a:t>生化学的検査・・・・・３施設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800"/>
              <a:t>　　　　　　　　</a:t>
            </a:r>
            <a:r>
              <a:rPr lang="ja-JP" altLang="en-US" sz="1400"/>
              <a:t>生化学検査：３施設、免疫化学検査：３施設、血中薬物濃度検査：</a:t>
            </a:r>
            <a:r>
              <a:rPr lang="en-US" altLang="ja-JP" sz="1400"/>
              <a:t>1</a:t>
            </a:r>
            <a:r>
              <a:rPr lang="ja-JP" altLang="en-US" sz="1400"/>
              <a:t>施設</a:t>
            </a:r>
            <a:endParaRPr lang="en-US" altLang="ja-JP" sz="1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/>
              <a:t>　　　　　　　　　</a:t>
            </a:r>
            <a:r>
              <a:rPr lang="ja-JP" altLang="en-US" sz="2400">
                <a:solidFill>
                  <a:srgbClr val="333399"/>
                </a:solidFill>
              </a:rPr>
              <a:t>尿・糞便等一般検査・・・５施設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solidFill>
                  <a:srgbClr val="333399"/>
                </a:solidFill>
              </a:rPr>
              <a:t>　　　　　　　　</a:t>
            </a:r>
            <a:r>
              <a:rPr lang="ja-JP" altLang="en-US" sz="1400">
                <a:solidFill>
                  <a:srgbClr val="000000"/>
                </a:solidFill>
              </a:rPr>
              <a:t>尿・糞便検査：４施設、寄生虫検査：４施設</a:t>
            </a:r>
            <a:endParaRPr lang="en-US" altLang="ja-JP" sz="14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solidFill>
                  <a:srgbClr val="000000"/>
                </a:solidFill>
              </a:rPr>
              <a:t>　　　　　　　　　</a:t>
            </a:r>
            <a:r>
              <a:rPr lang="ja-JP" altLang="en-US" sz="2400">
                <a:solidFill>
                  <a:srgbClr val="333399"/>
                </a:solidFill>
              </a:rPr>
              <a:t>遺伝子関連・染色体検査・・・３施設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solidFill>
                  <a:srgbClr val="000000"/>
                </a:solidFill>
              </a:rPr>
              <a:t>　　　　　　　　　　　病原体核酸検査：３施設</a:t>
            </a:r>
            <a:endParaRPr lang="en-US" altLang="ja-JP" sz="14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solidFill>
                  <a:srgbClr val="000000"/>
                </a:solidFill>
              </a:rPr>
              <a:t>　　　　　　　　　</a:t>
            </a:r>
            <a:r>
              <a:rPr lang="ja-JP" altLang="en-US" sz="2400">
                <a:solidFill>
                  <a:srgbClr val="333399"/>
                </a:solidFill>
              </a:rPr>
              <a:t>血清分離のみ・・・２施設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400"/>
              <a:t>　</a:t>
            </a:r>
            <a:endParaRPr lang="ja-JP" altLang="en-US" sz="2400">
              <a:solidFill>
                <a:schemeClr val="accent2"/>
              </a:solidFill>
            </a:endParaRPr>
          </a:p>
        </p:txBody>
      </p:sp>
      <p:pic>
        <p:nvPicPr>
          <p:cNvPr id="7177" name="Picture 9" descr="名称ロゴ画像　【横１行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782638"/>
            <a:ext cx="13779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10" descr="家康くん（背景透過）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0" y="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9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ADE2112-90CE-41B5-A872-F184EA5BA068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ja-JP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ロゴタイプ横漢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6443663"/>
            <a:ext cx="8270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3" descr="市章カラ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723900"/>
          </a:xfrm>
          <a:prstGeom prst="rect">
            <a:avLst/>
          </a:prstGeom>
          <a:solidFill>
            <a:srgbClr val="DED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182563" y="122238"/>
            <a:ext cx="637381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2800" dirty="0"/>
              <a:t>精度管理調査</a:t>
            </a:r>
            <a:r>
              <a:rPr lang="ja-JP" altLang="en-US" sz="2800" dirty="0"/>
              <a:t>結果</a:t>
            </a:r>
            <a:r>
              <a:rPr lang="ja-JP" altLang="en-US" sz="2800" dirty="0" smtClean="0"/>
              <a:t>総評</a:t>
            </a:r>
            <a:endParaRPr lang="ja-JP" altLang="en-US" sz="28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635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pic>
        <p:nvPicPr>
          <p:cNvPr id="37895" name="Picture 7" descr="名称ロゴ画像　【横１行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782638"/>
            <a:ext cx="13779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6" name="Picture 8" descr="家康くん（背景透過）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0" y="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7" name="Rectangle 6"/>
          <p:cNvSpPr>
            <a:spLocks noChangeArrowheads="1"/>
          </p:cNvSpPr>
          <p:nvPr/>
        </p:nvSpPr>
        <p:spPr bwMode="auto">
          <a:xfrm>
            <a:off x="323850" y="1052513"/>
            <a:ext cx="8693150" cy="539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5113" indent="-265113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ja-JP" altLang="en-US" sz="2800">
                <a:latin typeface="Tahoma" panose="020B0604030504040204" pitchFamily="34" charset="0"/>
              </a:rPr>
              <a:t>　　　　　　　　　　</a:t>
            </a:r>
          </a:p>
        </p:txBody>
      </p:sp>
      <p:sp>
        <p:nvSpPr>
          <p:cNvPr id="37898" name="Rectangle 8"/>
          <p:cNvSpPr>
            <a:spLocks noChangeArrowheads="1"/>
          </p:cNvSpPr>
          <p:nvPr/>
        </p:nvSpPr>
        <p:spPr bwMode="auto">
          <a:xfrm>
            <a:off x="468313" y="2017068"/>
            <a:ext cx="8280400" cy="2924100"/>
          </a:xfrm>
          <a:prstGeom prst="rect">
            <a:avLst/>
          </a:prstGeom>
          <a:noFill/>
          <a:ln w="254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tx1"/>
              </a:buClr>
              <a:buSzPct val="70000"/>
              <a:buNone/>
            </a:pPr>
            <a:r>
              <a:rPr lang="ja-JP" altLang="en-US" sz="3000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精度</a:t>
            </a:r>
            <a:r>
              <a:rPr lang="ja-JP" altLang="en-US" sz="3000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管理調査に関しては、日本臨床検査精度管理</a:t>
            </a:r>
            <a:r>
              <a:rPr lang="ja-JP" altLang="en-US" sz="3000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調査及び静岡県</a:t>
            </a:r>
            <a:r>
              <a:rPr lang="ja-JP" altLang="en-US" sz="3000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臨床検査精度管理調査の施設別</a:t>
            </a:r>
            <a:r>
              <a:rPr lang="ja-JP" altLang="en-US" sz="3000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報告書</a:t>
            </a:r>
            <a:r>
              <a:rPr lang="ja-JP" altLang="en-US" sz="3000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を</a:t>
            </a:r>
            <a:r>
              <a:rPr lang="ja-JP" altLang="en-US" sz="3000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確認する</a:t>
            </a:r>
            <a:r>
              <a:rPr lang="ja-JP" altLang="en-US" sz="3000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こととしている</a:t>
            </a:r>
            <a:r>
              <a:rPr lang="ja-JP" altLang="en-US" sz="3000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。</a:t>
            </a:r>
            <a:endParaRPr lang="en-US" altLang="ja-JP" sz="3000" dirty="0" smtClean="0">
              <a:solidFill>
                <a:srgbClr val="00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Clr>
                <a:schemeClr val="tx1"/>
              </a:buClr>
              <a:buSzPct val="70000"/>
              <a:buNone/>
            </a:pPr>
            <a:r>
              <a:rPr lang="ja-JP" altLang="en-US" sz="3000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あらためて</a:t>
            </a:r>
            <a:r>
              <a:rPr lang="ja-JP" altLang="en-US" sz="3000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自施設</a:t>
            </a:r>
            <a:r>
              <a:rPr lang="ja-JP" altLang="en-US" sz="3000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の</a:t>
            </a:r>
            <a:r>
              <a:rPr lang="ja-JP" altLang="en-US" sz="3000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結果</a:t>
            </a:r>
            <a:r>
              <a:rPr lang="ja-JP" altLang="en-US" sz="3000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を</a:t>
            </a:r>
            <a:r>
              <a:rPr lang="ja-JP" altLang="en-US" sz="3000" dirty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確認していただくとともに、今後も積極的に外部の精度管理調査に参加していただきたい</a:t>
            </a:r>
            <a:r>
              <a:rPr lang="ja-JP" altLang="en-US" sz="3000" dirty="0" smtClean="0">
                <a:solidFill>
                  <a:srgbClr val="00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。</a:t>
            </a:r>
          </a:p>
        </p:txBody>
      </p:sp>
      <p:sp>
        <p:nvSpPr>
          <p:cNvPr id="37899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F00FB8-3211-4664-81BB-A322F39E08C0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ja-JP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88" y="-19050"/>
            <a:ext cx="8362950" cy="2655888"/>
          </a:xfrm>
        </p:spPr>
        <p:txBody>
          <a:bodyPr/>
          <a:lstStyle/>
          <a:p>
            <a:pPr eaLnBrk="1" hangingPunct="1"/>
            <a:r>
              <a:rPr lang="ja-JP" altLang="en-US" sz="3600" b="1" smtClean="0">
                <a:solidFill>
                  <a:schemeClr val="accent2"/>
                </a:solidFill>
              </a:rPr>
              <a:t>浜松市衛生検査所精度管理専門委員会</a:t>
            </a:r>
          </a:p>
        </p:txBody>
      </p:sp>
      <p:pic>
        <p:nvPicPr>
          <p:cNvPr id="39939" name="Picture 3" descr="名称ロゴ画像　【横１行】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6434138"/>
            <a:ext cx="1716087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4" descr="ロゴタイプ横漢字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381750"/>
            <a:ext cx="827088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5" descr="市章カラー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6" descr="家康くん（背景透過）両挙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4350" y="5141913"/>
            <a:ext cx="1258888" cy="171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3" name="Rectangle 5"/>
          <p:cNvSpPr>
            <a:spLocks noChangeArrowheads="1"/>
          </p:cNvSpPr>
          <p:nvPr/>
        </p:nvSpPr>
        <p:spPr bwMode="auto">
          <a:xfrm>
            <a:off x="323850" y="1763713"/>
            <a:ext cx="8820150" cy="2505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40000"/>
              </a:lnSpc>
              <a:spcBef>
                <a:spcPct val="0"/>
              </a:spcBef>
              <a:buFontTx/>
              <a:buNone/>
            </a:pPr>
            <a:endParaRPr lang="en-US" altLang="ja-JP" sz="28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委員長：</a:t>
            </a:r>
            <a:r>
              <a:rPr lang="ja-JP" altLang="en-US" sz="2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岩泉　守</a:t>
            </a:r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哉</a:t>
            </a:r>
            <a:r>
              <a:rPr lang="ja-JP" altLang="en-US" sz="28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（</a:t>
            </a:r>
            <a:r>
              <a:rPr lang="ja-JP" altLang="en-US" sz="2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   　　　          　　　  </a:t>
            </a:r>
            <a:r>
              <a:rPr lang="ja-JP" altLang="en-US" sz="28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 </a:t>
            </a:r>
            <a:r>
              <a:rPr lang="ja-JP" altLang="en-US" sz="2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）</a:t>
            </a:r>
          </a:p>
          <a:p>
            <a:pPr eaLnBrk="1" hangingPunct="1"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委　員：小野　宏志 </a:t>
            </a:r>
            <a:r>
              <a:rPr lang="en-US" altLang="ja-JP" sz="20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20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一般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社団法人浜松市医師会 </a:t>
            </a:r>
            <a:r>
              <a:rPr lang="ja-JP" altLang="en-US" sz="20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理事　</a:t>
            </a:r>
            <a:r>
              <a:rPr lang="en-US" altLang="ja-JP" sz="20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ja-JP" altLang="en-US" sz="2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難波</a:t>
            </a:r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剛正 </a:t>
            </a:r>
            <a:r>
              <a:rPr lang="en-US" altLang="ja-JP" sz="2000" b="1" dirty="0" smtClean="0">
                <a:latin typeface="ＭＳ Ｐゴシック" panose="020B0600070205080204" pitchFamily="50" charset="-128"/>
              </a:rPr>
              <a:t>(  </a:t>
            </a:r>
            <a:r>
              <a:rPr lang="ja-JP" altLang="en-US" sz="2000" b="1" dirty="0">
                <a:latin typeface="ＭＳ Ｐゴシック" panose="020B0600070205080204" pitchFamily="50" charset="-128"/>
              </a:rPr>
              <a:t>　　　　　　　　　　　　　　　　　　　　　　　</a:t>
            </a:r>
            <a:r>
              <a:rPr lang="en-US" altLang="ja-JP" sz="2000" b="1" dirty="0">
                <a:latin typeface="MS UI Gothic" panose="020B0600070205080204" pitchFamily="50" charset="-128"/>
                <a:ea typeface="ＭＳ ゴシック" panose="020B0609070205080204" pitchFamily="49" charset="-128"/>
              </a:rPr>
              <a:t>)</a:t>
            </a:r>
            <a:r>
              <a:rPr lang="ja-JP" altLang="en-US" sz="2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</a:p>
        </p:txBody>
      </p:sp>
      <p:sp>
        <p:nvSpPr>
          <p:cNvPr id="39944" name="Rectangle 6"/>
          <p:cNvSpPr>
            <a:spLocks noChangeArrowheads="1"/>
          </p:cNvSpPr>
          <p:nvPr/>
        </p:nvSpPr>
        <p:spPr bwMode="auto">
          <a:xfrm>
            <a:off x="4067373" y="2427610"/>
            <a:ext cx="45370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1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国立大学</a:t>
            </a:r>
            <a:r>
              <a:rPr lang="zh-CN" altLang="en-US" sz="1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法人</a:t>
            </a:r>
            <a:endParaRPr lang="en-US" altLang="zh-CN" sz="18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1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浜松</a:t>
            </a:r>
            <a:r>
              <a:rPr lang="zh-CN" altLang="en-US" sz="1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医科大学医学部附属病院</a:t>
            </a:r>
          </a:p>
        </p:txBody>
      </p:sp>
      <p:sp>
        <p:nvSpPr>
          <p:cNvPr id="39945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3B2FFA-798A-4B1D-B48D-0C4B2EDFD56A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ja-JP" sz="1400" smtClean="0"/>
          </a:p>
        </p:txBody>
      </p:sp>
      <p:sp>
        <p:nvSpPr>
          <p:cNvPr id="39946" name="Rectangle 6"/>
          <p:cNvSpPr>
            <a:spLocks noChangeArrowheads="1"/>
          </p:cNvSpPr>
          <p:nvPr/>
        </p:nvSpPr>
        <p:spPr bwMode="auto">
          <a:xfrm>
            <a:off x="4124721" y="3645024"/>
            <a:ext cx="39036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一般社団法人静岡県臨床衛生検査</a:t>
            </a:r>
            <a:endParaRPr lang="en-US" altLang="ja-JP" sz="1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技師会会員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ロゴタイプ横漢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6443663"/>
            <a:ext cx="8270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市章カラ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723900"/>
          </a:xfrm>
          <a:prstGeom prst="rect">
            <a:avLst/>
          </a:prstGeom>
          <a:solidFill>
            <a:srgbClr val="DED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82563" y="122238"/>
            <a:ext cx="6373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衛生検査所への立入検査等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635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pic>
        <p:nvPicPr>
          <p:cNvPr id="9223" name="Picture 9" descr="名称ロゴ画像　【横１行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782638"/>
            <a:ext cx="13779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10" descr="家康くん（背景透過）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0" y="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5" name="Rectangle 5"/>
          <p:cNvSpPr>
            <a:spLocks noChangeArrowheads="1"/>
          </p:cNvSpPr>
          <p:nvPr/>
        </p:nvSpPr>
        <p:spPr bwMode="auto">
          <a:xfrm>
            <a:off x="457200" y="1714500"/>
            <a:ext cx="83058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00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臨床検査技師等に関する法律第２０条の５の規定に基づき、</a:t>
            </a:r>
            <a:r>
              <a:rPr lang="ja-JP" altLang="en-US" dirty="0">
                <a:solidFill>
                  <a:schemeClr val="accent2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立入検査</a:t>
            </a:r>
            <a:r>
              <a:rPr lang="ja-JP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及び</a:t>
            </a:r>
            <a:r>
              <a:rPr lang="ja-JP" altLang="en-US" dirty="0">
                <a:solidFill>
                  <a:schemeClr val="accent2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精度管理検査</a:t>
            </a:r>
            <a:r>
              <a:rPr lang="ja-JP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を</a:t>
            </a:r>
            <a:r>
              <a:rPr lang="ja-JP" altLang="en-US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実施</a:t>
            </a:r>
            <a:endParaRPr lang="ja-JP" altLang="en-US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9226" name="Rectangle 7"/>
          <p:cNvSpPr>
            <a:spLocks noChangeArrowheads="1"/>
          </p:cNvSpPr>
          <p:nvPr/>
        </p:nvSpPr>
        <p:spPr bwMode="auto">
          <a:xfrm>
            <a:off x="457200" y="350520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00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>
                <a:latin typeface="MS UI Gothic" panose="020B0600070205080204" pitchFamily="50" charset="-128"/>
                <a:ea typeface="MS UI Gothic" panose="020B0600070205080204" pitchFamily="50" charset="-128"/>
              </a:rPr>
              <a:t>＜目的＞</a:t>
            </a:r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>
                <a:latin typeface="MS UI Gothic" panose="020B0600070205080204" pitchFamily="50" charset="-128"/>
                <a:ea typeface="MS UI Gothic" panose="020B0600070205080204" pitchFamily="50" charset="-128"/>
              </a:rPr>
              <a:t>衛生検査所が、</a:t>
            </a:r>
            <a:r>
              <a:rPr lang="ja-JP" altLang="en-US">
                <a:solidFill>
                  <a:schemeClr val="accent2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自主的な努力をもって精度管理を実施</a:t>
            </a:r>
            <a:r>
              <a:rPr lang="ja-JP" altLang="en-US">
                <a:latin typeface="MS UI Gothic" panose="020B0600070205080204" pitchFamily="50" charset="-128"/>
                <a:ea typeface="MS UI Gothic" panose="020B0600070205080204" pitchFamily="50" charset="-128"/>
              </a:rPr>
              <a:t>するよう指導を行う。</a:t>
            </a:r>
          </a:p>
        </p:txBody>
      </p:sp>
      <p:sp>
        <p:nvSpPr>
          <p:cNvPr id="9227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8B5E15-E1B9-4B23-BDF0-3B81EE257646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ja-JP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ロゴタイプ横漢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6443663"/>
            <a:ext cx="8270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 descr="市章カラ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723900"/>
          </a:xfrm>
          <a:prstGeom prst="rect">
            <a:avLst/>
          </a:prstGeom>
          <a:solidFill>
            <a:srgbClr val="DED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82563" y="122238"/>
            <a:ext cx="6373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精度管理専門委員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635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pic>
        <p:nvPicPr>
          <p:cNvPr id="11271" name="Picture 7" descr="名称ロゴ画像　【横１行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782638"/>
            <a:ext cx="13779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8" descr="家康くん（背景透過）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0" y="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3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468313" y="1654175"/>
            <a:ext cx="8229600" cy="4525963"/>
          </a:xfrm>
        </p:spPr>
        <p:txBody>
          <a:bodyPr/>
          <a:lstStyle/>
          <a:p>
            <a:pPr eaLnBrk="1" hangingPunct="1"/>
            <a:r>
              <a:rPr lang="ja-JP" altLang="en-US" sz="2800" smtClean="0"/>
              <a:t>浜松市長より委嘱</a:t>
            </a:r>
          </a:p>
          <a:p>
            <a:pPr eaLnBrk="1" hangingPunct="1">
              <a:buFontTx/>
              <a:buNone/>
            </a:pPr>
            <a:endParaRPr lang="ja-JP" altLang="en-US" sz="2800" smtClean="0"/>
          </a:p>
          <a:p>
            <a:pPr eaLnBrk="1" hangingPunct="1"/>
            <a:r>
              <a:rPr lang="ja-JP" altLang="en-US" sz="2800" smtClean="0"/>
              <a:t>衛生検査所の精度管理について、浜松市へ助言を行う。</a:t>
            </a:r>
          </a:p>
          <a:p>
            <a:pPr eaLnBrk="1" hangingPunct="1">
              <a:buFontTx/>
              <a:buNone/>
            </a:pPr>
            <a:endParaRPr lang="ja-JP" altLang="en-US" sz="2800" smtClean="0"/>
          </a:p>
          <a:p>
            <a:pPr eaLnBrk="1" hangingPunct="1"/>
            <a:r>
              <a:rPr lang="ja-JP" altLang="en-US" sz="2800" smtClean="0"/>
              <a:t>立入検査に同行し、衛生検査所に対し、精度管理面について指導監督を行う。</a:t>
            </a:r>
          </a:p>
        </p:txBody>
      </p:sp>
      <p:sp>
        <p:nvSpPr>
          <p:cNvPr id="11274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4B22183-D58F-4C20-B1DD-766272A3679D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ja-JP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ロゴタイプ横漢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6443663"/>
            <a:ext cx="8270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 descr="市章カラ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723900"/>
          </a:xfrm>
          <a:prstGeom prst="rect">
            <a:avLst/>
          </a:prstGeom>
          <a:solidFill>
            <a:srgbClr val="DED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82563" y="122238"/>
            <a:ext cx="6373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衛生検査所に係る指導事業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635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pic>
        <p:nvPicPr>
          <p:cNvPr id="13319" name="Picture 7" descr="名称ロゴ画像　【横１行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782638"/>
            <a:ext cx="13779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8" descr="家康くん（背景透過）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0" y="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68313" y="1711325"/>
            <a:ext cx="8424862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ja-JP" altLang="en-US" sz="2800" dirty="0" smtClean="0"/>
              <a:t>精度管理専門委員会の開催（年</a:t>
            </a:r>
            <a:r>
              <a:rPr lang="en-US" altLang="ja-JP" sz="2800" dirty="0" smtClean="0"/>
              <a:t>3</a:t>
            </a:r>
            <a:r>
              <a:rPr lang="ja-JP" altLang="en-US" sz="2800" dirty="0" smtClean="0"/>
              <a:t>回）</a:t>
            </a:r>
            <a:endParaRPr lang="en-US" altLang="ja-JP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ja-JP" alt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ja-JP" altLang="en-US" sz="2800" dirty="0" smtClean="0"/>
              <a:t>衛生検査所への立入検査の実施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ja-JP" alt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ja-JP" altLang="en-US" sz="2800" dirty="0" smtClean="0"/>
              <a:t>衛生検査所に対する外部精度管理の実施</a:t>
            </a:r>
          </a:p>
          <a:p>
            <a:pPr eaLnBrk="1" hangingPunct="1">
              <a:lnSpc>
                <a:spcPct val="90000"/>
              </a:lnSpc>
            </a:pPr>
            <a:endParaRPr lang="ja-JP" alt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ja-JP" altLang="en-US" sz="2800" dirty="0" smtClean="0"/>
              <a:t>浜松市衛生検査所精度管理責任者等研修会の開催</a:t>
            </a:r>
          </a:p>
        </p:txBody>
      </p:sp>
      <p:sp>
        <p:nvSpPr>
          <p:cNvPr id="1332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9AEB051-167F-4516-A0C1-CCB1ACA33D33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ja-JP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241300" y="1614488"/>
            <a:ext cx="8362950" cy="2655887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１．立入検査結果の評価</a:t>
            </a:r>
          </a:p>
        </p:txBody>
      </p:sp>
      <p:pic>
        <p:nvPicPr>
          <p:cNvPr id="15363" name="Picture 4" descr="名称ロゴ画像　【横１行】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6483350"/>
            <a:ext cx="1716088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5" descr="ロゴタイプ横漢字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381750"/>
            <a:ext cx="827088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6" descr="市章カラー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7" descr="家康くん（背景透過）両挙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5141913"/>
            <a:ext cx="1258888" cy="171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989E33-C8E3-42F3-A7DB-8814FBC7EE93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ja-JP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ロゴタイプ横漢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6443663"/>
            <a:ext cx="8270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3" descr="市章カラ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723900"/>
          </a:xfrm>
          <a:prstGeom prst="rect">
            <a:avLst/>
          </a:prstGeom>
          <a:solidFill>
            <a:srgbClr val="DED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82563" y="122238"/>
            <a:ext cx="6373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衛生検査所の立入検査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635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pic>
        <p:nvPicPr>
          <p:cNvPr id="16391" name="Picture 7" descr="名称ロゴ画像　【横１行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782638"/>
            <a:ext cx="13779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8" descr="家康くん（背景透過）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0" y="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3" name="Rectangle 6"/>
          <p:cNvSpPr>
            <a:spLocks noChangeArrowheads="1"/>
          </p:cNvSpPr>
          <p:nvPr/>
        </p:nvSpPr>
        <p:spPr bwMode="auto">
          <a:xfrm>
            <a:off x="230188" y="1196975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00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2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今年度</a:t>
            </a:r>
            <a:r>
              <a:rPr lang="ja-JP" altLang="en-US" sz="28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は４施設</a:t>
            </a:r>
            <a:r>
              <a:rPr lang="ja-JP" altLang="en-US" sz="2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において実施</a:t>
            </a:r>
            <a:endParaRPr lang="en-US" altLang="ja-JP" sz="28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Clr>
                <a:srgbClr val="FFFF00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2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⇒</a:t>
            </a:r>
            <a:r>
              <a:rPr lang="ja-JP" altLang="en-US" sz="2800" dirty="0">
                <a:solidFill>
                  <a:srgbClr val="0000C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６項目</a:t>
            </a:r>
            <a:r>
              <a:rPr lang="ja-JP" altLang="en-US" sz="2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において</a:t>
            </a:r>
            <a:r>
              <a:rPr lang="ja-JP" altLang="en-US" sz="28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、指導・要望</a:t>
            </a:r>
            <a:r>
              <a:rPr lang="ja-JP" altLang="en-US" sz="2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事項あり</a:t>
            </a:r>
          </a:p>
        </p:txBody>
      </p:sp>
      <p:sp>
        <p:nvSpPr>
          <p:cNvPr id="106501" name="Rectangle 5"/>
          <p:cNvSpPr>
            <a:spLocks noChangeArrowheads="1"/>
          </p:cNvSpPr>
          <p:nvPr/>
        </p:nvSpPr>
        <p:spPr bwMode="auto">
          <a:xfrm>
            <a:off x="250825" y="2289175"/>
            <a:ext cx="87137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＜検査項目－衛生検査所指導監督基準よりー＞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MS UI Gothic" pitchFamily="50" charset="-128"/>
              <a:ea typeface="MS UI Gothic" pitchFamily="50" charset="-128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ja-JP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　１　管理組織について（精度管理責任者、研修等）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　２　構造設備について（検査用機械器具、検査室等）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ja-JP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３　検査業務について（検査案内書、</a:t>
            </a:r>
            <a:r>
              <a:rPr lang="en-US" altLang="ja-JP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SOP</a:t>
            </a:r>
            <a:r>
              <a:rPr lang="ja-JP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、作業日誌等）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ja-JP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４　検査精度の向上（外部精度管理、内部監査等）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ja-JP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５　外部委託について（最終委託先の表示等）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ja-JP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６　検査結果報告（迅速な報告、苦情処理担当者等）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ja-JP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７　書類の作成について（各種日誌、台帳の整備保管等）</a:t>
            </a:r>
          </a:p>
        </p:txBody>
      </p:sp>
      <p:sp>
        <p:nvSpPr>
          <p:cNvPr id="16395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9D291BA-AD0C-480F-BE59-1811C461EE49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ja-JP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ロゴタイプ横漢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6443663"/>
            <a:ext cx="8270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3" descr="市章カラ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723900"/>
          </a:xfrm>
          <a:prstGeom prst="rect">
            <a:avLst/>
          </a:prstGeom>
          <a:solidFill>
            <a:srgbClr val="DED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635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pic>
        <p:nvPicPr>
          <p:cNvPr id="18438" name="Picture 7" descr="名称ロゴ画像　【横１行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782638"/>
            <a:ext cx="13779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8" descr="家康くん（背景透過）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0" y="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395288" y="1268413"/>
            <a:ext cx="85344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１　管理組織について</a:t>
            </a:r>
          </a:p>
        </p:txBody>
      </p:sp>
      <p:sp>
        <p:nvSpPr>
          <p:cNvPr id="18441" name="Text Box 5"/>
          <p:cNvSpPr txBox="1">
            <a:spLocks noChangeArrowheads="1"/>
          </p:cNvSpPr>
          <p:nvPr/>
        </p:nvSpPr>
        <p:spPr bwMode="auto">
          <a:xfrm>
            <a:off x="182563" y="122238"/>
            <a:ext cx="6373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衛生検査所の立入検査</a:t>
            </a:r>
          </a:p>
        </p:txBody>
      </p:sp>
      <p:sp>
        <p:nvSpPr>
          <p:cNvPr id="18443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ECDE33-9A42-4577-B730-BE93F2BAB887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ja-JP" sz="1400" smtClean="0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468313" y="2204865"/>
            <a:ext cx="8280400" cy="1296144"/>
          </a:xfrm>
          <a:prstGeom prst="rect">
            <a:avLst/>
          </a:prstGeom>
          <a:noFill/>
          <a:ln w="254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ja-JP" altLang="en-US" sz="1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 </a:t>
            </a:r>
            <a:r>
              <a:rPr lang="ja-JP" altLang="en-US" sz="2400" b="1" dirty="0">
                <a:solidFill>
                  <a:schemeClr val="accent2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指導事項　　　　</a:t>
            </a:r>
            <a:endParaRPr lang="en-US" altLang="ja-JP" sz="2400" b="1" dirty="0">
              <a:solidFill>
                <a:schemeClr val="accent2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・　非常勤の精度管理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責任者は検査</a:t>
            </a: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業務に従事することは出来ないため是</a:t>
            </a: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正す</a:t>
            </a:r>
            <a:endParaRPr lang="en-US" altLang="ja-JP" sz="2000" b="1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ja-JP" altLang="en-US" sz="20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    る</a:t>
            </a: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こと。</a:t>
            </a:r>
            <a:endParaRPr lang="en-US" altLang="ja-JP" sz="2400" b="1" dirty="0">
              <a:solidFill>
                <a:schemeClr val="accent2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endParaRPr lang="en-US" altLang="ja-JP" sz="2000" b="1" dirty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endParaRPr lang="ja-JP" altLang="en-US" sz="2000" b="1" dirty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ロゴタイプ横漢字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6443663"/>
            <a:ext cx="8270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3" descr="市章カラ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6813"/>
            <a:ext cx="611188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723900"/>
          </a:xfrm>
          <a:prstGeom prst="rect">
            <a:avLst/>
          </a:prstGeom>
          <a:solidFill>
            <a:srgbClr val="DED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0" y="723900"/>
            <a:ext cx="9144000" cy="635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pic>
        <p:nvPicPr>
          <p:cNvPr id="18438" name="Picture 7" descr="名称ロゴ画像　【横１行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782638"/>
            <a:ext cx="13779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8" descr="家康くん（背景透過）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0" y="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395288" y="1268413"/>
            <a:ext cx="85344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ja-JP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２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MS UI Gothic" pitchFamily="50" charset="-128"/>
                <a:ea typeface="MS UI Gothic" pitchFamily="50" charset="-128"/>
              </a:rPr>
              <a:t>　構造設備について</a:t>
            </a:r>
          </a:p>
        </p:txBody>
      </p:sp>
      <p:sp>
        <p:nvSpPr>
          <p:cNvPr id="18441" name="Text Box 5"/>
          <p:cNvSpPr txBox="1">
            <a:spLocks noChangeArrowheads="1"/>
          </p:cNvSpPr>
          <p:nvPr/>
        </p:nvSpPr>
        <p:spPr bwMode="auto">
          <a:xfrm>
            <a:off x="182563" y="122238"/>
            <a:ext cx="6373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衛生検査所の立入検査</a:t>
            </a:r>
          </a:p>
        </p:txBody>
      </p:sp>
      <p:sp>
        <p:nvSpPr>
          <p:cNvPr id="18443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ECDE33-9A42-4577-B730-BE93F2BAB887}" type="slidenum">
              <a:rPr lang="ja-JP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ja-JP" sz="1400" smtClean="0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468313" y="2204865"/>
            <a:ext cx="8280400" cy="129614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ja-JP" altLang="en-US" sz="1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 </a:t>
            </a:r>
            <a:r>
              <a:rPr lang="ja-JP" altLang="en-US" sz="2400" b="1" dirty="0" smtClean="0">
                <a:solidFill>
                  <a:schemeClr val="accent2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指導・要望事項なし</a:t>
            </a:r>
            <a:endParaRPr lang="en-US" altLang="ja-JP" sz="2000" b="1" dirty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endParaRPr lang="ja-JP" altLang="en-US" sz="2000" b="1" dirty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477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2_Shimmer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24507</TotalTime>
  <Words>1517</Words>
  <Application>Microsoft Office PowerPoint</Application>
  <PresentationFormat>画面に合わせる (4:3)</PresentationFormat>
  <Paragraphs>161</Paragraphs>
  <Slides>21</Slides>
  <Notes>21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21</vt:i4>
      </vt:variant>
    </vt:vector>
  </HeadingPairs>
  <TitlesOfParts>
    <vt:vector size="30" baseType="lpstr">
      <vt:lpstr>ＭＳ Ｐゴシック</vt:lpstr>
      <vt:lpstr>MS UI Gothic</vt:lpstr>
      <vt:lpstr>ＭＳ ゴシック</vt:lpstr>
      <vt:lpstr>Arial</vt:lpstr>
      <vt:lpstr>Calibri</vt:lpstr>
      <vt:lpstr>Tahoma</vt:lpstr>
      <vt:lpstr>Wingdings</vt:lpstr>
      <vt:lpstr>標準デザイン</vt:lpstr>
      <vt:lpstr>2_Shimmer</vt:lpstr>
      <vt:lpstr>令和7年度 衛生検査所立入検査結果の総評 及び精度管理について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１．立入検査結果の評価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２．精度管理調査結果の評価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浜松市衛生検査所精度管理専門委員会</vt:lpstr>
    </vt:vector>
  </TitlesOfParts>
  <Company>浜松市役所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浜松市衛生検査所精度管理責任者等研修会</dc:title>
  <dc:creator>H3845</dc:creator>
  <cp:lastModifiedBy>Windows ユーザー</cp:lastModifiedBy>
  <cp:revision>504</cp:revision>
  <cp:lastPrinted>2023-11-02T01:26:19Z</cp:lastPrinted>
  <dcterms:created xsi:type="dcterms:W3CDTF">2002-09-24T02:12:07Z</dcterms:created>
  <dcterms:modified xsi:type="dcterms:W3CDTF">2026-01-14T23:51:59Z</dcterms:modified>
</cp:coreProperties>
</file>