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8" r:id="rId2"/>
    <p:sldId id="264" r:id="rId3"/>
    <p:sldId id="259" r:id="rId4"/>
    <p:sldId id="260" r:id="rId5"/>
    <p:sldId id="261" r:id="rId6"/>
    <p:sldId id="262" r:id="rId7"/>
  </p:sldIdLst>
  <p:sldSz cx="12192000" cy="6858000"/>
  <p:notesSz cx="6770688" cy="99028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4703" cy="495696"/>
          </a:xfrm>
          <a:prstGeom prst="rect">
            <a:avLst/>
          </a:prstGeom>
        </p:spPr>
        <p:txBody>
          <a:bodyPr vert="horz" lIns="91157" tIns="45578" rIns="91157" bIns="45578" rtlCol="0"/>
          <a:lstStyle>
            <a:lvl1pPr algn="l">
              <a:defRPr sz="1200"/>
            </a:lvl1pPr>
          </a:lstStyle>
          <a:p>
            <a:r>
              <a:rPr kumimoji="1" lang="ja-JP" altLang="en-US" smtClean="0"/>
              <a:t>事業所名：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34404" y="0"/>
            <a:ext cx="2934703" cy="495696"/>
          </a:xfrm>
          <a:prstGeom prst="rect">
            <a:avLst/>
          </a:prstGeom>
        </p:spPr>
        <p:txBody>
          <a:bodyPr vert="horz" lIns="91157" tIns="45578" rIns="91157" bIns="45578" rtlCol="0"/>
          <a:lstStyle>
            <a:lvl1pPr algn="r">
              <a:defRPr sz="1200"/>
            </a:lvl1pPr>
          </a:lstStyle>
          <a:p>
            <a:fld id="{17793F31-46CD-4CC5-A65A-006EE5D25283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07129"/>
            <a:ext cx="2934703" cy="495696"/>
          </a:xfrm>
          <a:prstGeom prst="rect">
            <a:avLst/>
          </a:prstGeom>
        </p:spPr>
        <p:txBody>
          <a:bodyPr vert="horz" lIns="91157" tIns="45578" rIns="91157" bIns="4557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34404" y="9407129"/>
            <a:ext cx="2934703" cy="495696"/>
          </a:xfrm>
          <a:prstGeom prst="rect">
            <a:avLst/>
          </a:prstGeom>
        </p:spPr>
        <p:txBody>
          <a:bodyPr vert="horz" lIns="91157" tIns="45578" rIns="91157" bIns="45578" rtlCol="0" anchor="b"/>
          <a:lstStyle>
            <a:lvl1pPr algn="r">
              <a:defRPr sz="1200"/>
            </a:lvl1pPr>
          </a:lstStyle>
          <a:p>
            <a:fld id="{F5030FA8-9D8E-478E-B676-F295B6570D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7422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965" cy="496861"/>
          </a:xfrm>
          <a:prstGeom prst="rect">
            <a:avLst/>
          </a:prstGeom>
        </p:spPr>
        <p:txBody>
          <a:bodyPr vert="horz" lIns="91157" tIns="45578" rIns="91157" bIns="45578" rtlCol="0"/>
          <a:lstStyle>
            <a:lvl1pPr algn="l">
              <a:defRPr sz="1200"/>
            </a:lvl1pPr>
          </a:lstStyle>
          <a:p>
            <a:r>
              <a:rPr kumimoji="1" lang="ja-JP" altLang="en-US" smtClean="0"/>
              <a:t>事業所名：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35157" y="0"/>
            <a:ext cx="2933965" cy="496861"/>
          </a:xfrm>
          <a:prstGeom prst="rect">
            <a:avLst/>
          </a:prstGeom>
        </p:spPr>
        <p:txBody>
          <a:bodyPr vert="horz" lIns="91157" tIns="45578" rIns="91157" bIns="45578" rtlCol="0"/>
          <a:lstStyle>
            <a:lvl1pPr algn="r">
              <a:defRPr sz="1200"/>
            </a:lvl1pPr>
          </a:lstStyle>
          <a:p>
            <a:fld id="{18DC91F7-F9AA-409C-8672-5E7232BFEAEE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8250"/>
            <a:ext cx="5938838" cy="3341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57" tIns="45578" rIns="91157" bIns="4557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7069" y="4765734"/>
            <a:ext cx="5416550" cy="3899238"/>
          </a:xfrm>
          <a:prstGeom prst="rect">
            <a:avLst/>
          </a:prstGeom>
        </p:spPr>
        <p:txBody>
          <a:bodyPr vert="horz" lIns="91157" tIns="45578" rIns="91157" bIns="45578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05966"/>
            <a:ext cx="2933965" cy="496860"/>
          </a:xfrm>
          <a:prstGeom prst="rect">
            <a:avLst/>
          </a:prstGeom>
        </p:spPr>
        <p:txBody>
          <a:bodyPr vert="horz" lIns="91157" tIns="45578" rIns="91157" bIns="4557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35157" y="9405966"/>
            <a:ext cx="2933965" cy="496860"/>
          </a:xfrm>
          <a:prstGeom prst="rect">
            <a:avLst/>
          </a:prstGeom>
        </p:spPr>
        <p:txBody>
          <a:bodyPr vert="horz" lIns="91157" tIns="45578" rIns="91157" bIns="45578" rtlCol="0" anchor="b"/>
          <a:lstStyle>
            <a:lvl1pPr algn="r">
              <a:defRPr sz="1200"/>
            </a:lvl1pPr>
          </a:lstStyle>
          <a:p>
            <a:fld id="{E45BF658-0CFD-4E53-B103-20EE6FDDF8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5463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898E-2A62-46ED-A6DC-6477269AA077}" type="datetime1">
              <a:rPr lang="en-US" altLang="ja-JP" smtClean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mtClean="0"/>
              <a:t>事業所名：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2DA31-F850-4AE2-89E8-6A65AECC889E}" type="datetime1">
              <a:rPr lang="en-US" altLang="ja-JP" smtClean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mtClean="0"/>
              <a:t>事業所名：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F17B-7430-4AA0-99C2-14CC5AE2F489}" type="datetime1">
              <a:rPr lang="en-US" altLang="ja-JP" smtClean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mtClean="0"/>
              <a:t>事業所名：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F6681-69F5-4E46-9997-D382A9180C29}" type="datetime1">
              <a:rPr lang="en-US" altLang="ja-JP" smtClean="0"/>
              <a:t>8/25/2026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mtClean="0"/>
              <a:t>事業所名：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63B27-A56C-4366-8302-9E6734530958}" type="datetime1">
              <a:rPr lang="en-US" altLang="ja-JP" smtClean="0"/>
              <a:t>8/25/2026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mtClean="0"/>
              <a:t>事業所名：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2ED1-30F4-469D-B21B-F1DCE1844AEA}" type="datetime1">
              <a:rPr lang="en-US" altLang="ja-JP" smtClean="0"/>
              <a:t>8/25/2026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mtClean="0"/>
              <a:t>事業所名：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5F27-629B-4C88-BDE2-A95C9804A61B}" type="datetime1">
              <a:rPr lang="en-US" altLang="ja-JP" smtClean="0"/>
              <a:t>8/25/2026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事業所名：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011B620-1A1F-4593-9C18-BA36A8FCE7A4}" type="datetime1">
              <a:rPr lang="en-US" altLang="ja-JP" smtClean="0"/>
              <a:t>8/25/2026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事業所名：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F7487-534A-4832-801D-2FD1D8D6F855}" type="datetime1">
              <a:rPr lang="en-US" altLang="ja-JP" smtClean="0"/>
              <a:t>8/25/2026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mtClean="0"/>
              <a:t>事業所名：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5F376-DEF9-4454-AF6B-8E2BE47EC794}" type="datetime1">
              <a:rPr lang="en-US" altLang="ja-JP" smtClean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mtClean="0"/>
              <a:t>事業所名：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7B8D-4ED1-4E20-98D9-01867BE83650}" type="datetime1">
              <a:rPr lang="en-US" altLang="ja-JP" smtClean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mtClean="0"/>
              <a:t>事業所名：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6AB4030-F310-4677-9A4C-CD5B2D221DBC}" type="datetime1">
              <a:rPr lang="en-US" altLang="ja-JP" smtClean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事業所名：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0673193" y="6459785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sz="1200" smtClean="0">
                <a:solidFill>
                  <a:schemeClr val="tx1"/>
                </a:solidFill>
              </a:rPr>
              <a:pPr/>
              <a:t>1</a:t>
            </a:fld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697336" y="6459785"/>
            <a:ext cx="4822804" cy="365125"/>
          </a:xfrm>
        </p:spPr>
        <p:txBody>
          <a:bodyPr/>
          <a:lstStyle/>
          <a:p>
            <a:r>
              <a:rPr lang="ja-JP" altLang="en-US" sz="1000" dirty="0" smtClean="0"/>
              <a:t>事業所名：</a:t>
            </a:r>
            <a:endParaRPr lang="en-US" sz="1000" dirty="0"/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1097280" y="581814"/>
            <a:ext cx="10058400" cy="14507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6000"/>
              </a:lnSpc>
            </a:pPr>
            <a:r>
              <a:rPr lang="ja-JP" altLang="en-US" sz="36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はままつ子育て世代活躍企業コンテスト</a:t>
            </a:r>
            <a:r>
              <a:rPr lang="en-US" altLang="ja-JP" sz="7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/>
            </a:r>
            <a:br>
              <a:rPr lang="en-US" altLang="ja-JP" sz="7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応募資料</a:t>
            </a:r>
            <a:endParaRPr lang="ja-JP" altLang="en-US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255793" y="274037"/>
            <a:ext cx="11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/>
              <a:t>第</a:t>
            </a:r>
            <a:r>
              <a:rPr kumimoji="1" lang="en-US" altLang="ja-JP" sz="1200" dirty="0"/>
              <a:t>1</a:t>
            </a:r>
            <a:r>
              <a:rPr kumimoji="1" lang="ja-JP" altLang="en-US" sz="1200" dirty="0"/>
              <a:t>号様式</a:t>
            </a:r>
            <a:r>
              <a:rPr kumimoji="1" lang="ja-JP" altLang="en-US" sz="1200" dirty="0" smtClean="0"/>
              <a:t>別紙</a:t>
            </a:r>
            <a:endParaRPr kumimoji="1" lang="ja-JP" altLang="en-US" sz="1200" dirty="0"/>
          </a:p>
        </p:txBody>
      </p:sp>
      <p:sp>
        <p:nvSpPr>
          <p:cNvPr id="9" name="サブタイトル 2"/>
          <p:cNvSpPr txBox="1">
            <a:spLocks/>
          </p:cNvSpPr>
          <p:nvPr/>
        </p:nvSpPr>
        <p:spPr>
          <a:xfrm>
            <a:off x="1097280" y="2252772"/>
            <a:ext cx="10058400" cy="4765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事業所名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：●●●●株式会社</a:t>
            </a:r>
            <a:endParaRPr lang="ja-JP" altLang="en-US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サブタイトル 2"/>
          <p:cNvSpPr txBox="1">
            <a:spLocks/>
          </p:cNvSpPr>
          <p:nvPr/>
        </p:nvSpPr>
        <p:spPr>
          <a:xfrm>
            <a:off x="1097280" y="5132965"/>
            <a:ext cx="10058400" cy="1113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kumimoji="1"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400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注意事項</a:t>
            </a:r>
            <a:r>
              <a:rPr lang="en-US" altLang="ja-JP" sz="1400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r>
              <a:rPr lang="en-US" altLang="ja-JP" sz="1400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400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取組の内容がわかる説明を、文章及び写真等を用いてご説明ください。</a:t>
            </a:r>
            <a:endParaRPr lang="en-US" altLang="ja-JP" sz="1400" dirty="0" smtClean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400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400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１つの項目について１スライド以内、全体で６スライド以内でご作成ください。</a:t>
            </a:r>
            <a:endParaRPr lang="ja-JP" altLang="en-US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570287" y="3015492"/>
            <a:ext cx="6096000" cy="183127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altLang="ja-JP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lang="ja-JP" altLang="en-US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制度の認定状況</a:t>
            </a:r>
            <a:r>
              <a:rPr lang="en-US" altLang="ja-JP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  <a:r>
              <a:rPr lang="ja-JP" altLang="en-US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600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該当するも</a:t>
            </a:r>
            <a:r>
              <a:rPr lang="ja-JP" altLang="en-US" sz="1600" kern="1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に</a:t>
            </a:r>
            <a:r>
              <a:rPr lang="ja-JP" altLang="en-US" sz="1600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☑をしてください。</a:t>
            </a:r>
            <a:endParaRPr lang="en-US" altLang="ja-JP" sz="1600" kern="100" dirty="0" smtClean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ja-JP" altLang="en-US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☑ 浜松市</a:t>
            </a:r>
            <a:r>
              <a:rPr lang="ja-JP" altLang="en-US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子育て応援宣言</a:t>
            </a:r>
            <a:r>
              <a:rPr lang="ja-JP" altLang="en-US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事業所</a:t>
            </a:r>
            <a:endParaRPr lang="en-US" altLang="ja-JP" kern="100" dirty="0" smtClean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ja-JP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□</a:t>
            </a:r>
            <a:r>
              <a:rPr lang="en-US" altLang="ja-JP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浜松市</a:t>
            </a:r>
            <a:r>
              <a:rPr lang="ja-JP" altLang="en-US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ワーク・ライフ・バランス等推進事業所</a:t>
            </a:r>
            <a:endParaRPr lang="ja-JP" altLang="ja-JP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ja-JP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□</a:t>
            </a:r>
            <a:r>
              <a:rPr lang="en-US" altLang="ja-JP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kern="1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くる</a:t>
            </a:r>
            <a:r>
              <a:rPr lang="ja-JP" altLang="ja-JP" kern="100" dirty="0" err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みん</a:t>
            </a:r>
            <a:r>
              <a:rPr lang="ja-JP" altLang="ja-JP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認定・トライくるみん認定</a:t>
            </a:r>
          </a:p>
          <a:p>
            <a:pPr algn="just">
              <a:spcAft>
                <a:spcPts val="0"/>
              </a:spcAft>
            </a:pPr>
            <a:r>
              <a:rPr lang="ja-JP" altLang="ja-JP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□</a:t>
            </a:r>
            <a:r>
              <a:rPr lang="en-US" altLang="ja-JP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プラチナ</a:t>
            </a:r>
            <a:r>
              <a:rPr lang="ja-JP" altLang="ja-JP" kern="100" dirty="0" err="1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くるみん</a:t>
            </a:r>
            <a:r>
              <a:rPr lang="ja-JP" altLang="ja-JP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認定</a:t>
            </a:r>
          </a:p>
          <a:p>
            <a:pPr algn="just">
              <a:spcAft>
                <a:spcPts val="0"/>
              </a:spcAft>
            </a:pPr>
            <a:r>
              <a:rPr lang="ja-JP" altLang="ja-JP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□</a:t>
            </a:r>
            <a:r>
              <a:rPr lang="en-US" altLang="ja-JP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ja-JP" kern="100" dirty="0" smtClean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その他</a:t>
            </a:r>
            <a:r>
              <a:rPr lang="ja-JP" altLang="ja-JP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（　　　　　　　　　　　　　　　　認定）　　　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409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10668" y="2497"/>
            <a:ext cx="12181332" cy="6767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4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0673193" y="6459785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sz="1200" smtClean="0">
                <a:solidFill>
                  <a:schemeClr val="tx1"/>
                </a:solidFill>
              </a:rPr>
              <a:pPr/>
              <a:t>2</a:t>
            </a:fld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z="1000" dirty="0" smtClean="0"/>
              <a:t>事業所名：</a:t>
            </a:r>
            <a:endParaRPr lang="en-US" sz="1000" dirty="0"/>
          </a:p>
        </p:txBody>
      </p:sp>
      <p:sp>
        <p:nvSpPr>
          <p:cNvPr id="5" name="フッター プレースホルダー 2"/>
          <p:cNvSpPr txBox="1">
            <a:spLocks/>
          </p:cNvSpPr>
          <p:nvPr/>
        </p:nvSpPr>
        <p:spPr>
          <a:xfrm>
            <a:off x="3686186" y="314160"/>
            <a:ext cx="85058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/>
              <a:t>審査</a:t>
            </a:r>
            <a:r>
              <a:rPr lang="ja-JP" altLang="en-US" sz="1200" dirty="0" smtClean="0"/>
              <a:t>のポイント：</a:t>
            </a:r>
            <a:r>
              <a:rPr lang="ja-JP" altLang="ja-JP" sz="1200" dirty="0"/>
              <a:t>職場全体で子育てと仕事の両立を支える体制が確立されており、他事業者の手本となる模範的な取組であるか。</a:t>
            </a:r>
            <a:endParaRPr lang="en-US" sz="1200" dirty="0"/>
          </a:p>
        </p:txBody>
      </p:sp>
      <p:sp>
        <p:nvSpPr>
          <p:cNvPr id="7" name="正方形/長方形 6"/>
          <p:cNvSpPr/>
          <p:nvPr/>
        </p:nvSpPr>
        <p:spPr>
          <a:xfrm>
            <a:off x="122400" y="48503"/>
            <a:ext cx="20986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2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①模範性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2472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10668" y="2497"/>
            <a:ext cx="12170664" cy="6767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②先進性・独創性</a:t>
            </a:r>
            <a:endParaRPr lang="ja-JP" altLang="en-US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0660314" y="6459785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sz="1200" smtClean="0">
                <a:solidFill>
                  <a:schemeClr val="tx1"/>
                </a:solidFill>
              </a:rPr>
              <a:pPr/>
              <a:t>3</a:t>
            </a:fld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z="1000" dirty="0" smtClean="0"/>
              <a:t>事業所名：</a:t>
            </a:r>
            <a:endParaRPr lang="en-US" sz="1000" dirty="0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10668" y="2497"/>
            <a:ext cx="12181332" cy="6767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ja-JP" altLang="en-US" sz="36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フッター プレースホルダー 2"/>
          <p:cNvSpPr txBox="1">
            <a:spLocks/>
          </p:cNvSpPr>
          <p:nvPr/>
        </p:nvSpPr>
        <p:spPr>
          <a:xfrm>
            <a:off x="4663888" y="268153"/>
            <a:ext cx="80390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200" dirty="0"/>
              <a:t>審査</a:t>
            </a:r>
            <a:r>
              <a:rPr lang="ja-JP" altLang="en-US" sz="1200" dirty="0" smtClean="0"/>
              <a:t>のポイント：</a:t>
            </a:r>
            <a:r>
              <a:rPr lang="ja-JP" altLang="ja-JP" sz="1200" dirty="0"/>
              <a:t>従来の制度にとらわれず、独自の創意工夫ある取組の実施や</a:t>
            </a:r>
            <a:r>
              <a:rPr lang="ja-JP" altLang="ja-JP" sz="1200" dirty="0" smtClean="0"/>
              <a:t>浜松モデル</a:t>
            </a:r>
            <a:r>
              <a:rPr lang="ja-JP" altLang="ja-JP" sz="1200" dirty="0"/>
              <a:t>となる取組を</a:t>
            </a:r>
            <a:r>
              <a:rPr lang="ja-JP" altLang="ja-JP" sz="1200" dirty="0" smtClean="0"/>
              <a:t>実施</a:t>
            </a:r>
            <a:endParaRPr lang="en-US" altLang="ja-JP" sz="1200" dirty="0" smtClean="0"/>
          </a:p>
          <a:p>
            <a:pPr algn="l"/>
            <a:r>
              <a:rPr lang="ja-JP" altLang="en-US" sz="1200" dirty="0" smtClean="0"/>
              <a:t>　　　　　　　　　　　　　　</a:t>
            </a:r>
            <a:r>
              <a:rPr lang="ja-JP" altLang="ja-JP" sz="1200" dirty="0" smtClean="0"/>
              <a:t>しているなど、内容</a:t>
            </a:r>
            <a:r>
              <a:rPr lang="ja-JP" altLang="ja-JP" sz="1200" dirty="0"/>
              <a:t>に先進性、独創性があるか。</a:t>
            </a:r>
            <a:endParaRPr lang="en-US" sz="1200" dirty="0"/>
          </a:p>
        </p:txBody>
      </p:sp>
      <p:sp>
        <p:nvSpPr>
          <p:cNvPr id="7" name="正方形/長方形 6"/>
          <p:cNvSpPr/>
          <p:nvPr/>
        </p:nvSpPr>
        <p:spPr>
          <a:xfrm>
            <a:off x="122177" y="48503"/>
            <a:ext cx="36022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2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②</a:t>
            </a:r>
            <a:r>
              <a:rPr lang="zh-TW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先進性、独創性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1711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0" y="2497"/>
            <a:ext cx="12170664" cy="6767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4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0660314" y="6459785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sz="1200" smtClean="0">
                <a:solidFill>
                  <a:schemeClr val="tx1"/>
                </a:solidFill>
              </a:rPr>
              <a:pPr/>
              <a:t>4</a:t>
            </a:fld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z="1000" dirty="0" smtClean="0"/>
              <a:t>事業所名：</a:t>
            </a:r>
            <a:endParaRPr lang="en-US" sz="1000" dirty="0"/>
          </a:p>
        </p:txBody>
      </p:sp>
      <p:sp>
        <p:nvSpPr>
          <p:cNvPr id="7" name="フッター プレースホルダー 2"/>
          <p:cNvSpPr txBox="1">
            <a:spLocks/>
          </p:cNvSpPr>
          <p:nvPr/>
        </p:nvSpPr>
        <p:spPr>
          <a:xfrm>
            <a:off x="4329239" y="268153"/>
            <a:ext cx="78627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200" dirty="0"/>
              <a:t>審査</a:t>
            </a:r>
            <a:r>
              <a:rPr lang="ja-JP" altLang="en-US" sz="1200" dirty="0" smtClean="0"/>
              <a:t>のポイント：</a:t>
            </a:r>
            <a:r>
              <a:rPr lang="ja-JP" altLang="ja-JP" sz="1200" dirty="0"/>
              <a:t>短期的な取組ではなく、継続的な企業文化・経営方針と</a:t>
            </a:r>
            <a:r>
              <a:rPr lang="ja-JP" altLang="ja-JP" sz="1200" dirty="0" smtClean="0"/>
              <a:t>して継続性</a:t>
            </a:r>
            <a:r>
              <a:rPr lang="ja-JP" altLang="ja-JP" sz="1200" dirty="0"/>
              <a:t>、実効性はあるか。</a:t>
            </a:r>
            <a:endParaRPr lang="en-US" sz="1200" dirty="0"/>
          </a:p>
        </p:txBody>
      </p:sp>
      <p:sp>
        <p:nvSpPr>
          <p:cNvPr id="8" name="正方形/長方形 7"/>
          <p:cNvSpPr/>
          <p:nvPr/>
        </p:nvSpPr>
        <p:spPr>
          <a:xfrm>
            <a:off x="122400" y="48503"/>
            <a:ext cx="36022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③継続性、実効性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12854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10668" y="2497"/>
            <a:ext cx="12170664" cy="6767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4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0660314" y="6459785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sz="1200" smtClean="0">
                <a:solidFill>
                  <a:schemeClr val="tx1"/>
                </a:solidFill>
              </a:rPr>
              <a:pPr/>
              <a:t>5</a:t>
            </a:fld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z="1000" dirty="0" smtClean="0"/>
              <a:t>事業所名：</a:t>
            </a:r>
            <a:endParaRPr lang="en-US" sz="1000" dirty="0"/>
          </a:p>
        </p:txBody>
      </p:sp>
      <p:sp>
        <p:nvSpPr>
          <p:cNvPr id="5" name="フッター プレースホルダー 2"/>
          <p:cNvSpPr txBox="1">
            <a:spLocks/>
          </p:cNvSpPr>
          <p:nvPr/>
        </p:nvSpPr>
        <p:spPr>
          <a:xfrm>
            <a:off x="4240030" y="258405"/>
            <a:ext cx="78627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200" dirty="0"/>
              <a:t>審査の</a:t>
            </a:r>
            <a:r>
              <a:rPr lang="ja-JP" altLang="en-US" sz="1200" dirty="0" smtClean="0"/>
              <a:t>ポイント：自社内</a:t>
            </a:r>
            <a:r>
              <a:rPr lang="ja-JP" altLang="en-US" sz="1200" dirty="0"/>
              <a:t>だけでなく、地域や他企業へ波及効果を持つ取組で、当該取組の実施に</a:t>
            </a:r>
            <a:r>
              <a:rPr lang="ja-JP" altLang="en-US" sz="1200" dirty="0" smtClean="0"/>
              <a:t>より</a:t>
            </a:r>
            <a:endParaRPr lang="en-US" altLang="ja-JP" sz="1200" dirty="0" smtClean="0"/>
          </a:p>
          <a:p>
            <a:pPr algn="l"/>
            <a:r>
              <a:rPr lang="ja-JP" altLang="en-US" sz="1200" dirty="0" smtClean="0"/>
              <a:t>　　　　　　　　　　　　　　　　　　　　　　　</a:t>
            </a:r>
            <a:r>
              <a:rPr lang="ja-JP" altLang="en-US" sz="1200" dirty="0"/>
              <a:t> </a:t>
            </a:r>
            <a:r>
              <a:rPr lang="ja-JP" altLang="en-US" sz="1200" dirty="0" smtClean="0"/>
              <a:t>子育て支援の気運</a:t>
            </a:r>
            <a:r>
              <a:rPr lang="ja-JP" altLang="en-US" sz="1200" dirty="0"/>
              <a:t>醸成に寄与しているか</a:t>
            </a:r>
            <a:r>
              <a:rPr lang="ja-JP" altLang="en-US" sz="1200" dirty="0" smtClean="0"/>
              <a:t>。</a:t>
            </a:r>
            <a:endParaRPr lang="en-US" sz="1200" dirty="0"/>
          </a:p>
        </p:txBody>
      </p:sp>
      <p:sp>
        <p:nvSpPr>
          <p:cNvPr id="8" name="正方形/長方形 7"/>
          <p:cNvSpPr/>
          <p:nvPr/>
        </p:nvSpPr>
        <p:spPr>
          <a:xfrm>
            <a:off x="122400" y="48503"/>
            <a:ext cx="29193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2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④地域貢献度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9773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10668" y="2497"/>
            <a:ext cx="12170664" cy="6767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4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0660314" y="6459785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sz="1200" smtClean="0">
                <a:solidFill>
                  <a:schemeClr val="tx1"/>
                </a:solidFill>
              </a:rPr>
              <a:pPr/>
              <a:t>6</a:t>
            </a:fld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sz="1050" dirty="0" smtClean="0"/>
              <a:t>事業所名：</a:t>
            </a:r>
            <a:endParaRPr lang="en-US" sz="1050" dirty="0"/>
          </a:p>
        </p:txBody>
      </p:sp>
      <p:sp>
        <p:nvSpPr>
          <p:cNvPr id="5" name="フッター プレースホルダー 2"/>
          <p:cNvSpPr txBox="1">
            <a:spLocks/>
          </p:cNvSpPr>
          <p:nvPr/>
        </p:nvSpPr>
        <p:spPr>
          <a:xfrm>
            <a:off x="4240030" y="258405"/>
            <a:ext cx="78627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1200" dirty="0"/>
              <a:t>審査の</a:t>
            </a:r>
            <a:r>
              <a:rPr lang="ja-JP" altLang="en-US" sz="1200" dirty="0" smtClean="0"/>
              <a:t>ポイント：</a:t>
            </a:r>
            <a:r>
              <a:rPr lang="ja-JP" altLang="ja-JP" sz="1200" dirty="0"/>
              <a:t>子育て世代が働きやすい</a:t>
            </a:r>
            <a:r>
              <a:rPr lang="ja-JP" altLang="ja-JP" sz="1200" dirty="0" smtClean="0"/>
              <a:t>取組み</a:t>
            </a:r>
            <a:r>
              <a:rPr lang="ja-JP" altLang="en-US" sz="1200" dirty="0" smtClean="0"/>
              <a:t>を実施していること</a:t>
            </a:r>
            <a:endParaRPr lang="en-US" sz="1800" dirty="0"/>
          </a:p>
        </p:txBody>
      </p:sp>
      <p:sp>
        <p:nvSpPr>
          <p:cNvPr id="7" name="正方形/長方形 6"/>
          <p:cNvSpPr/>
          <p:nvPr/>
        </p:nvSpPr>
        <p:spPr>
          <a:xfrm>
            <a:off x="122400" y="48503"/>
            <a:ext cx="30748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32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⑤</a:t>
            </a:r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その他の取組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3784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レトロスペクト">
  <a:themeElements>
    <a:clrScheme name="赤味がかったオレンジ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297</TotalTime>
  <Words>370</Words>
  <Application>Microsoft Office PowerPoint</Application>
  <PresentationFormat>ワイド画面</PresentationFormat>
  <Paragraphs>38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4" baseType="lpstr">
      <vt:lpstr>Meiryo UI</vt:lpstr>
      <vt:lpstr>ＭＳ Ｐゴシック</vt:lpstr>
      <vt:lpstr>游ゴシック</vt:lpstr>
      <vt:lpstr>Calibri</vt:lpstr>
      <vt:lpstr>Calibri Light</vt:lpstr>
      <vt:lpstr>Times New Roman</vt:lpstr>
      <vt:lpstr>Wingdings</vt:lpstr>
      <vt:lpstr>レトロスペクト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はままつ子育て世代活躍企業 コンテスト  応募資料　別紙</dc:title>
  <dc:creator>Windows ユーザー</dc:creator>
  <cp:lastModifiedBy>Windows ユーザー</cp:lastModifiedBy>
  <cp:revision>26</cp:revision>
  <cp:lastPrinted>2026-08-25T09:28:11Z</cp:lastPrinted>
  <dcterms:created xsi:type="dcterms:W3CDTF">2025-11-13T00:29:18Z</dcterms:created>
  <dcterms:modified xsi:type="dcterms:W3CDTF">2026-08-25T09:28:47Z</dcterms:modified>
</cp:coreProperties>
</file>