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hHiseqmTC+0L/c7l3Zt+/Nki8eW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78BCD34-4B8F-4E32-9D46-E2F68338AFD8}">
  <a:tblStyle styleId="{A78BCD34-4B8F-4E32-9D46-E2F68338AF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19CC1649-F246-4E19-A934-E05D1B1E6A28}"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AF2317C3-8287-4C48-BD50-0E7838741239}" styleName="Table_2">
    <a:wholeTbl>
      <a:tcTxStyle b="off" i="off">
        <a:font>
          <a:latin typeface="Calibri"/>
          <a:ea typeface="Calibri"/>
          <a:cs typeface="Calibri"/>
        </a:font>
        <a:schemeClr val="dk1"/>
      </a:tcTxStyle>
      <a:tcStyle>
        <a:tcBdr>
          <a:left>
            <a:ln w="12700" cap="flat" cmpd="sng">
              <a:solidFill>
                <a:schemeClr val="accent1"/>
              </a:solidFill>
              <a:prstDash val="solid"/>
              <a:round/>
              <a:headEnd type="none" w="sm" len="sm"/>
              <a:tailEnd type="none" w="sm" len="sm"/>
            </a:ln>
          </a:left>
          <a:right>
            <a:ln w="12700" cap="flat" cmpd="sng">
              <a:solidFill>
                <a:schemeClr val="accent1"/>
              </a:solidFill>
              <a:prstDash val="solid"/>
              <a:round/>
              <a:headEnd type="none" w="sm" len="sm"/>
              <a:tailEnd type="none" w="sm" len="sm"/>
            </a:ln>
          </a:right>
          <a:top>
            <a:ln w="12700" cap="flat" cmpd="sng">
              <a:solidFill>
                <a:schemeClr val="accent1"/>
              </a:solidFill>
              <a:prstDash val="solid"/>
              <a:round/>
              <a:headEnd type="none" w="sm" len="sm"/>
              <a:tailEnd type="none" w="sm" len="sm"/>
            </a:ln>
          </a:top>
          <a:bottom>
            <a:ln w="12700" cap="flat" cmpd="sng">
              <a:solidFill>
                <a:schemeClr val="accent1"/>
              </a:solidFill>
              <a:prstDash val="solid"/>
              <a:round/>
              <a:headEnd type="none" w="sm" len="sm"/>
              <a:tailEnd type="none" w="sm" len="sm"/>
            </a:ln>
          </a:bottom>
          <a:insideH>
            <a:ln w="12700" cap="flat" cmpd="sng">
              <a:solidFill>
                <a:schemeClr val="accent1"/>
              </a:solidFill>
              <a:prstDash val="solid"/>
              <a:round/>
              <a:headEnd type="none" w="sm" len="sm"/>
              <a:tailEnd type="none" w="sm" len="sm"/>
            </a:ln>
          </a:insideH>
          <a:insideV>
            <a:ln w="12700" cap="flat" cmpd="sng">
              <a:solidFill>
                <a:schemeClr val="accen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tcStyle>
        <a:tcBdr/>
      </a:tcStyle>
    </a:lastCol>
    <a:firstCol>
      <a:tcTxStyle b="on" i="off"/>
      <a:tcStyle>
        <a:tcBdr/>
      </a:tcStyle>
    </a:firstCol>
    <a:lastRow>
      <a:tcTxStyle b="on" i="off"/>
      <a:tcStyle>
        <a:tcBdr>
          <a:top>
            <a:ln w="25400" cap="flat" cmpd="sng">
              <a:solidFill>
                <a:schemeClr val="accent1"/>
              </a:solidFill>
              <a:prstDash val="solid"/>
              <a:round/>
              <a:headEnd type="none" w="sm" len="sm"/>
              <a:tailEnd type="none" w="sm" len="sm"/>
            </a:ln>
          </a:top>
        </a:tcBdr>
        <a:fill>
          <a:solidFill>
            <a:srgbClr val="E8EBF5"/>
          </a:solidFill>
        </a:fill>
      </a:tcStyle>
    </a:lastRow>
    <a:seCell>
      <a:tcTxStyle b="off" i="off"/>
      <a:tcStyle>
        <a:tcBdr/>
      </a:tcStyle>
    </a:seCell>
    <a:swCell>
      <a:tcTxStyle b="off" i="off"/>
      <a:tcStyle>
        <a:tcBdr/>
      </a:tcStyle>
    </a:swCell>
    <a:firstRow>
      <a:tcTxStyle b="on" i="off"/>
      <a:tcStyle>
        <a:tcBdr/>
        <a:fill>
          <a:solidFill>
            <a:srgbClr val="E8EBF5"/>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516" y="-25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6" name="Google Shape;26;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9" name="Google Shape;39;p7"/>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1" name="Google Shape;41;p7"/>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57" name="Google Shape;57;p10"/>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58" name="Google Shape;58;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2915543" y="1426283"/>
            <a:ext cx="3471863" cy="7039681"/>
          </a:xfrm>
          <a:prstGeom prst="rect">
            <a:avLst/>
          </a:prstGeom>
          <a:noFill/>
          <a:ln>
            <a:noFill/>
          </a:ln>
        </p:spPr>
      </p:sp>
      <p:sp>
        <p:nvSpPr>
          <p:cNvPr id="64" name="Google Shape;64;p11"/>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aphicFrame>
        <p:nvGraphicFramePr>
          <p:cNvPr id="84" name="Google Shape;84;p1"/>
          <p:cNvGraphicFramePr/>
          <p:nvPr/>
        </p:nvGraphicFramePr>
        <p:xfrm>
          <a:off x="73959" y="121023"/>
          <a:ext cx="6710075" cy="370850"/>
        </p:xfrm>
        <a:graphic>
          <a:graphicData uri="http://schemas.openxmlformats.org/drawingml/2006/table">
            <a:tbl>
              <a:tblPr firstRow="1" bandRow="1">
                <a:noFill/>
                <a:tableStyleId>{A78BCD34-4B8F-4E32-9D46-E2F68338AFD8}</a:tableStyleId>
              </a:tblPr>
              <a:tblGrid>
                <a:gridCol w="6710075">
                  <a:extLst>
                    <a:ext uri="{9D8B030D-6E8A-4147-A177-3AD203B41FA5}">
                      <a16:colId xmlns:a16="http://schemas.microsoft.com/office/drawing/2014/main" val="20000"/>
                    </a:ext>
                  </a:extLst>
                </a:gridCol>
              </a:tblGrid>
              <a:tr h="370850">
                <a:tc>
                  <a:txBody>
                    <a:bodyPr/>
                    <a:lstStyle/>
                    <a:p>
                      <a:pPr marL="0" marR="0" lvl="0" indent="0" algn="l" rtl="0">
                        <a:lnSpc>
                          <a:spcPct val="100000"/>
                        </a:lnSpc>
                        <a:spcBef>
                          <a:spcPts val="0"/>
                        </a:spcBef>
                        <a:spcAft>
                          <a:spcPts val="0"/>
                        </a:spcAft>
                        <a:buClr>
                          <a:srgbClr val="000000"/>
                        </a:buClr>
                        <a:buSzPts val="1350"/>
                        <a:buFont typeface="Arial"/>
                        <a:buNone/>
                      </a:pPr>
                      <a:endParaRPr sz="1350" u="none" strike="noStrike" cap="none"/>
                    </a:p>
                  </a:txBody>
                  <a:tcPr marL="91450" marR="91450" marT="45725" marB="45725">
                    <a:solidFill>
                      <a:schemeClr val="lt1"/>
                    </a:solidFill>
                  </a:tcPr>
                </a:tc>
                <a:extLst>
                  <a:ext uri="{0D108BD9-81ED-4DB2-BD59-A6C34878D82A}">
                    <a16:rowId xmlns:a16="http://schemas.microsoft.com/office/drawing/2014/main" val="10000"/>
                  </a:ext>
                </a:extLst>
              </a:tr>
            </a:tbl>
          </a:graphicData>
        </a:graphic>
      </p:graphicFrame>
      <p:graphicFrame>
        <p:nvGraphicFramePr>
          <p:cNvPr id="85" name="Google Shape;85;p1"/>
          <p:cNvGraphicFramePr/>
          <p:nvPr>
            <p:extLst>
              <p:ext uri="{D42A27DB-BD31-4B8C-83A1-F6EECF244321}">
                <p14:modId xmlns:p14="http://schemas.microsoft.com/office/powerpoint/2010/main" val="1218968048"/>
              </p:ext>
            </p:extLst>
          </p:nvPr>
        </p:nvGraphicFramePr>
        <p:xfrm>
          <a:off x="73959" y="134471"/>
          <a:ext cx="6710075" cy="511000"/>
        </p:xfrm>
        <a:graphic>
          <a:graphicData uri="http://schemas.openxmlformats.org/drawingml/2006/table">
            <a:tbl>
              <a:tblPr>
                <a:noFill/>
                <a:tableStyleId>{19CC1649-F246-4E19-A934-E05D1B1E6A28}</a:tableStyleId>
              </a:tblPr>
              <a:tblGrid>
                <a:gridCol w="6710075">
                  <a:extLst>
                    <a:ext uri="{9D8B030D-6E8A-4147-A177-3AD203B41FA5}">
                      <a16:colId xmlns:a16="http://schemas.microsoft.com/office/drawing/2014/main" val="20000"/>
                    </a:ext>
                  </a:extLst>
                </a:gridCol>
              </a:tblGrid>
              <a:tr h="511000">
                <a:tc>
                  <a:txBody>
                    <a:bodyPr/>
                    <a:lstStyle/>
                    <a:p>
                      <a:pPr marL="0" marR="0" lvl="0" indent="0" algn="ctr" rtl="0">
                        <a:lnSpc>
                          <a:spcPct val="100000"/>
                        </a:lnSpc>
                        <a:spcBef>
                          <a:spcPts val="0"/>
                        </a:spcBef>
                        <a:spcAft>
                          <a:spcPts val="0"/>
                        </a:spcAft>
                        <a:buClr>
                          <a:srgbClr val="000000"/>
                        </a:buClr>
                        <a:buSzPts val="1800"/>
                        <a:buFont typeface="Arial"/>
                        <a:buNone/>
                      </a:pPr>
                      <a:r>
                        <a:rPr lang="ja-JP" sz="1800" b="1" u="none" strike="noStrike" cap="none" smtClean="0">
                          <a:latin typeface="Meiryo"/>
                          <a:ea typeface="Meiryo"/>
                          <a:cs typeface="Meiryo"/>
                          <a:sym typeface="Meiryo"/>
                        </a:rPr>
                        <a:t>（</a:t>
                      </a:r>
                      <a:r>
                        <a:rPr lang="ja-JP" altLang="en-US" sz="1800" b="1" u="none" strike="noStrike" cap="none" smtClean="0">
                          <a:latin typeface="Meiryo"/>
                          <a:ea typeface="Meiryo"/>
                          <a:cs typeface="Meiryo"/>
                          <a:sym typeface="Meiryo"/>
                        </a:rPr>
                        <a:t>企業・団体</a:t>
                      </a:r>
                      <a:r>
                        <a:rPr lang="ja-JP" sz="1800" b="1" u="none" strike="noStrike" cap="none" smtClean="0">
                          <a:latin typeface="Meiryo"/>
                          <a:ea typeface="Meiryo"/>
                          <a:cs typeface="Meiryo"/>
                          <a:sym typeface="Meiryo"/>
                        </a:rPr>
                        <a:t>名</a:t>
                      </a:r>
                      <a:r>
                        <a:rPr lang="ja-JP" sz="1800" b="1" u="none" strike="noStrike" cap="none">
                          <a:latin typeface="Meiryo"/>
                          <a:ea typeface="Meiryo"/>
                          <a:cs typeface="Meiryo"/>
                          <a:sym typeface="Meiryo"/>
                        </a:rPr>
                        <a:t>を入力してください）</a:t>
                      </a:r>
                      <a:endParaRPr sz="14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86" name="Google Shape;86;p1"/>
          <p:cNvGraphicFramePr/>
          <p:nvPr>
            <p:extLst>
              <p:ext uri="{D42A27DB-BD31-4B8C-83A1-F6EECF244321}">
                <p14:modId xmlns:p14="http://schemas.microsoft.com/office/powerpoint/2010/main" val="274315310"/>
              </p:ext>
            </p:extLst>
          </p:nvPr>
        </p:nvGraphicFramePr>
        <p:xfrm>
          <a:off x="204587" y="738415"/>
          <a:ext cx="5862384" cy="1124611"/>
        </p:xfrm>
        <a:graphic>
          <a:graphicData uri="http://schemas.openxmlformats.org/drawingml/2006/table">
            <a:tbl>
              <a:tblPr firstRow="1" bandRow="1">
                <a:noFill/>
                <a:tableStyleId>{AF2317C3-8287-4C48-BD50-0E7838741239}</a:tableStyleId>
              </a:tblPr>
              <a:tblGrid>
                <a:gridCol w="1965636">
                  <a:extLst>
                    <a:ext uri="{9D8B030D-6E8A-4147-A177-3AD203B41FA5}">
                      <a16:colId xmlns:a16="http://schemas.microsoft.com/office/drawing/2014/main" val="20000"/>
                    </a:ext>
                  </a:extLst>
                </a:gridCol>
                <a:gridCol w="3896748">
                  <a:extLst>
                    <a:ext uri="{9D8B030D-6E8A-4147-A177-3AD203B41FA5}">
                      <a16:colId xmlns:a16="http://schemas.microsoft.com/office/drawing/2014/main" val="20001"/>
                    </a:ext>
                  </a:extLst>
                </a:gridCol>
              </a:tblGrid>
              <a:tr h="271460">
                <a:tc>
                  <a:txBody>
                    <a:bodyPr/>
                    <a:lstStyle/>
                    <a:p>
                      <a:pPr marL="0" marR="0" lvl="0" indent="0" algn="ctr" rtl="0">
                        <a:lnSpc>
                          <a:spcPct val="100000"/>
                        </a:lnSpc>
                        <a:spcBef>
                          <a:spcPts val="0"/>
                        </a:spcBef>
                        <a:spcAft>
                          <a:spcPts val="0"/>
                        </a:spcAft>
                        <a:buClr>
                          <a:srgbClr val="000000"/>
                        </a:buClr>
                        <a:buSzPts val="1200"/>
                        <a:buFont typeface="Arial"/>
                        <a:buNone/>
                      </a:pPr>
                      <a:r>
                        <a:rPr lang="ja-JP" sz="1200" b="0" u="none" strike="noStrike" cap="none">
                          <a:solidFill>
                            <a:srgbClr val="000000"/>
                          </a:solidFill>
                          <a:latin typeface="Meiryo"/>
                          <a:ea typeface="Meiryo"/>
                          <a:cs typeface="Meiryo"/>
                          <a:sym typeface="Meiryo"/>
                        </a:rPr>
                        <a:t>ソリューション名</a:t>
                      </a:r>
                      <a:endParaRPr sz="1400" u="none" strike="noStrike" cap="none"/>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200"/>
                        <a:buFont typeface="Arial"/>
                        <a:buNone/>
                      </a:pPr>
                      <a:endParaRPr sz="1200" b="0" u="none" strike="noStrike" cap="none" dirty="0">
                        <a:solidFill>
                          <a:srgbClr val="000000"/>
                        </a:solidFill>
                        <a:latin typeface="Meiryo"/>
                        <a:ea typeface="Meiryo"/>
                        <a:cs typeface="Meiryo"/>
                        <a:sym typeface="Meiryo"/>
                      </a:endParaRPr>
                    </a:p>
                  </a:txBody>
                  <a:tcPr marL="91450" marR="91450" marT="45725" marB="45725" anchor="ctr"/>
                </a:tc>
                <a:extLst>
                  <a:ext uri="{0D108BD9-81ED-4DB2-BD59-A6C34878D82A}">
                    <a16:rowId xmlns:a16="http://schemas.microsoft.com/office/drawing/2014/main" val="10000"/>
                  </a:ext>
                </a:extLst>
              </a:tr>
              <a:tr h="271460">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0" u="none" strike="noStrike" cap="none" dirty="0" smtClean="0">
                          <a:solidFill>
                            <a:srgbClr val="000000"/>
                          </a:solidFill>
                          <a:latin typeface="Meiryo"/>
                          <a:ea typeface="Meiryo"/>
                          <a:cs typeface="Meiryo"/>
                          <a:sym typeface="Meiryo"/>
                        </a:rPr>
                        <a:t>担当者</a:t>
                      </a:r>
                      <a:r>
                        <a:rPr lang="ja-JP" sz="1200" b="0" u="none" strike="noStrike" cap="none" dirty="0" smtClean="0">
                          <a:solidFill>
                            <a:srgbClr val="000000"/>
                          </a:solidFill>
                          <a:latin typeface="Meiryo"/>
                          <a:ea typeface="Meiryo"/>
                          <a:cs typeface="Meiryo"/>
                          <a:sym typeface="Meiryo"/>
                        </a:rPr>
                        <a:t>名</a:t>
                      </a:r>
                      <a:endParaRPr sz="1400" u="none" strike="noStrike" cap="none" dirty="0"/>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200"/>
                        <a:buFont typeface="Arial"/>
                        <a:buNone/>
                      </a:pPr>
                      <a:endParaRPr sz="1200" b="0" u="none" strike="noStrike" cap="none">
                        <a:solidFill>
                          <a:srgbClr val="000000"/>
                        </a:solidFill>
                        <a:latin typeface="Meiryo"/>
                        <a:ea typeface="Meiryo"/>
                        <a:cs typeface="Meiryo"/>
                        <a:sym typeface="Meiryo"/>
                      </a:endParaRPr>
                    </a:p>
                  </a:txBody>
                  <a:tcPr marL="91450" marR="91450" marT="45725" marB="45725" anchor="ctr"/>
                </a:tc>
                <a:extLst>
                  <a:ext uri="{0D108BD9-81ED-4DB2-BD59-A6C34878D82A}">
                    <a16:rowId xmlns:a16="http://schemas.microsoft.com/office/drawing/2014/main" val="10001"/>
                  </a:ext>
                </a:extLst>
              </a:tr>
              <a:tr h="271460">
                <a:tc>
                  <a:txBody>
                    <a:bodyPr/>
                    <a:lstStyle/>
                    <a:p>
                      <a:pPr marL="0" marR="0" lvl="0" indent="0" algn="ctr" rtl="0">
                        <a:lnSpc>
                          <a:spcPct val="100000"/>
                        </a:lnSpc>
                        <a:spcBef>
                          <a:spcPts val="0"/>
                        </a:spcBef>
                        <a:spcAft>
                          <a:spcPts val="0"/>
                        </a:spcAft>
                        <a:buClr>
                          <a:srgbClr val="000000"/>
                        </a:buClr>
                        <a:buSzPts val="1200"/>
                        <a:buFont typeface="Arial"/>
                        <a:buNone/>
                      </a:pPr>
                      <a:r>
                        <a:rPr lang="ja-JP" sz="1200" b="0" u="none" strike="noStrike" cap="none" dirty="0" smtClean="0">
                          <a:solidFill>
                            <a:srgbClr val="000000"/>
                          </a:solidFill>
                          <a:latin typeface="Meiryo"/>
                          <a:ea typeface="Meiryo"/>
                          <a:cs typeface="Meiryo"/>
                          <a:sym typeface="Meiryo"/>
                        </a:rPr>
                        <a:t>連絡先</a:t>
                      </a:r>
                      <a:r>
                        <a:rPr lang="ja-JP" altLang="en-US" sz="1200" b="0" u="none" strike="noStrike" cap="none" dirty="0" smtClean="0">
                          <a:solidFill>
                            <a:srgbClr val="000000"/>
                          </a:solidFill>
                          <a:latin typeface="Meiryo"/>
                          <a:ea typeface="Meiryo"/>
                          <a:cs typeface="Meiryo"/>
                          <a:sym typeface="Meiryo"/>
                        </a:rPr>
                        <a:t>（</a:t>
                      </a:r>
                      <a:r>
                        <a:rPr lang="en-US" altLang="ja-JP" sz="1200" b="0" u="none" strike="noStrike" cap="none" dirty="0" smtClean="0">
                          <a:solidFill>
                            <a:srgbClr val="000000"/>
                          </a:solidFill>
                          <a:latin typeface="Meiryo"/>
                          <a:ea typeface="Meiryo"/>
                          <a:cs typeface="Meiryo"/>
                          <a:sym typeface="Meiryo"/>
                        </a:rPr>
                        <a:t>TEL</a:t>
                      </a:r>
                      <a:r>
                        <a:rPr lang="ja-JP" altLang="en-US" sz="1200" b="0" u="none" strike="noStrike" cap="none" dirty="0" smtClean="0">
                          <a:solidFill>
                            <a:srgbClr val="000000"/>
                          </a:solidFill>
                          <a:latin typeface="Meiryo"/>
                          <a:ea typeface="Meiryo"/>
                          <a:cs typeface="Meiryo"/>
                          <a:sym typeface="Meiryo"/>
                        </a:rPr>
                        <a:t>）</a:t>
                      </a:r>
                      <a:endParaRPr sz="1400" u="none" strike="noStrike" cap="none" dirty="0"/>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200"/>
                        <a:buFont typeface="Arial"/>
                        <a:buNone/>
                      </a:pPr>
                      <a:endParaRPr sz="1200" b="0" u="none" strike="noStrike" cap="none" dirty="0">
                        <a:solidFill>
                          <a:srgbClr val="000000"/>
                        </a:solidFill>
                        <a:latin typeface="Meiryo"/>
                        <a:ea typeface="Meiryo"/>
                        <a:cs typeface="Meiryo"/>
                        <a:sym typeface="Meiryo"/>
                      </a:endParaRPr>
                    </a:p>
                  </a:txBody>
                  <a:tcPr marL="91450" marR="91450" marT="45725" marB="45725" anchor="ctr"/>
                </a:tc>
                <a:extLst>
                  <a:ext uri="{0D108BD9-81ED-4DB2-BD59-A6C34878D82A}">
                    <a16:rowId xmlns:a16="http://schemas.microsoft.com/office/drawing/2014/main" val="10002"/>
                  </a:ext>
                </a:extLst>
              </a:tr>
              <a:tr h="30162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u="none" strike="noStrike" cap="none" dirty="0" smtClean="0">
                          <a:latin typeface="メイリオ" panose="020B0604030504040204" pitchFamily="50" charset="-128"/>
                          <a:ea typeface="メイリオ" panose="020B0604030504040204" pitchFamily="50" charset="-128"/>
                        </a:rPr>
                        <a:t>連絡先（</a:t>
                      </a:r>
                      <a:r>
                        <a:rPr lang="en-US" altLang="ja-JP" sz="1200" u="none" strike="noStrike" cap="none" dirty="0" smtClean="0">
                          <a:latin typeface="メイリオ" panose="020B0604030504040204" pitchFamily="50" charset="-128"/>
                          <a:ea typeface="メイリオ" panose="020B0604030504040204" pitchFamily="50" charset="-128"/>
                        </a:rPr>
                        <a:t>Mail</a:t>
                      </a:r>
                      <a:r>
                        <a:rPr lang="ja-JP" altLang="en-US" sz="1200" u="none" strike="noStrike" cap="none" dirty="0" smtClean="0">
                          <a:latin typeface="メイリオ" panose="020B0604030504040204" pitchFamily="50" charset="-128"/>
                          <a:ea typeface="メイリオ" panose="020B0604030504040204" pitchFamily="50" charset="-128"/>
                        </a:rPr>
                        <a:t>）</a:t>
                      </a:r>
                      <a:endParaRPr sz="1200" u="none" strike="noStrike" cap="none" dirty="0">
                        <a:latin typeface="メイリオ" panose="020B0604030504040204" pitchFamily="50" charset="-128"/>
                        <a:ea typeface="メイリオ" panose="020B0604030504040204" pitchFamily="50" charset="-128"/>
                      </a:endParaRPr>
                    </a:p>
                  </a:txBody>
                  <a:tcPr marL="91450" marR="91450" marT="45725" marB="45725" anchor="ctr"/>
                </a:tc>
                <a:tc>
                  <a:txBody>
                    <a:bodyPr/>
                    <a:lstStyle/>
                    <a:p>
                      <a:pPr marL="0" marR="0" lvl="0" indent="0" algn="l" rtl="0">
                        <a:lnSpc>
                          <a:spcPct val="100000"/>
                        </a:lnSpc>
                        <a:spcBef>
                          <a:spcPts val="0"/>
                        </a:spcBef>
                        <a:spcAft>
                          <a:spcPts val="0"/>
                        </a:spcAft>
                        <a:buClr>
                          <a:srgbClr val="000000"/>
                        </a:buClr>
                        <a:buSzPts val="1200"/>
                        <a:buFont typeface="Arial"/>
                        <a:buNone/>
                      </a:pPr>
                      <a:endParaRPr sz="1200" b="0" u="none" strike="noStrike" cap="none" dirty="0">
                        <a:solidFill>
                          <a:srgbClr val="000000"/>
                        </a:solidFill>
                        <a:latin typeface="Meiryo"/>
                        <a:ea typeface="Meiryo"/>
                        <a:cs typeface="Meiryo"/>
                        <a:sym typeface="Meiryo"/>
                      </a:endParaRPr>
                    </a:p>
                  </a:txBody>
                  <a:tcPr marL="91450" marR="91450" marT="45725" marB="45725" anchor="ctr"/>
                </a:tc>
                <a:extLst>
                  <a:ext uri="{0D108BD9-81ED-4DB2-BD59-A6C34878D82A}">
                    <a16:rowId xmlns:a16="http://schemas.microsoft.com/office/drawing/2014/main" val="3920106572"/>
                  </a:ext>
                </a:extLst>
              </a:tr>
            </a:tbl>
          </a:graphicData>
        </a:graphic>
      </p:graphicFrame>
      <p:sp>
        <p:nvSpPr>
          <p:cNvPr id="87" name="Google Shape;87;p1"/>
          <p:cNvSpPr/>
          <p:nvPr/>
        </p:nvSpPr>
        <p:spPr>
          <a:xfrm>
            <a:off x="73960" y="2084294"/>
            <a:ext cx="3193676" cy="2541494"/>
          </a:xfrm>
          <a:prstGeom prst="flowChartProcess">
            <a:avLst/>
          </a:prstGeom>
          <a:gradFill>
            <a:gsLst>
              <a:gs pos="0">
                <a:srgbClr val="D1D1D1"/>
              </a:gs>
              <a:gs pos="50000">
                <a:srgbClr val="C7C7C7"/>
              </a:gs>
              <a:gs pos="100000">
                <a:srgbClr val="C0C0C0"/>
              </a:gs>
            </a:gsLst>
            <a:lin ang="5400000" scaled="0"/>
          </a:gradFill>
          <a:ln w="9525" cap="flat" cmpd="sng">
            <a:solidFill>
              <a:schemeClr val="accent3"/>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chemeClr val="dk1"/>
                </a:solidFill>
                <a:latin typeface="Calibri"/>
                <a:ea typeface="Calibri"/>
                <a:cs typeface="Calibri"/>
                <a:sym typeface="Calibri"/>
              </a:rPr>
              <a:t>【課題（As Is）】</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200"/>
              <a:buFont typeface="Arial"/>
              <a:buChar char="•"/>
            </a:pPr>
            <a:r>
              <a:rPr lang="ja-JP" sz="1200" b="0" i="0" u="none" strike="noStrike" cap="none">
                <a:solidFill>
                  <a:schemeClr val="dk1"/>
                </a:solidFill>
                <a:latin typeface="Calibri"/>
                <a:ea typeface="Calibri"/>
                <a:cs typeface="Calibri"/>
                <a:sym typeface="Calibri"/>
              </a:rPr>
              <a:t>提案するソリューションの実装・展開に当たって着目する「浜松市の強み」又は「浜松市の課題」を簡略に記載してください</a:t>
            </a:r>
            <a:endParaRPr sz="1800" b="0" i="0" u="none" strike="noStrike" cap="none">
              <a:solidFill>
                <a:schemeClr val="dk1"/>
              </a:solidFill>
              <a:latin typeface="Calibri"/>
              <a:ea typeface="Calibri"/>
              <a:cs typeface="Calibri"/>
              <a:sym typeface="Calibri"/>
            </a:endParaRPr>
          </a:p>
        </p:txBody>
      </p:sp>
      <p:sp>
        <p:nvSpPr>
          <p:cNvPr id="88" name="Google Shape;88;p1"/>
          <p:cNvSpPr/>
          <p:nvPr/>
        </p:nvSpPr>
        <p:spPr>
          <a:xfrm>
            <a:off x="3590364" y="2084294"/>
            <a:ext cx="3193676" cy="2541494"/>
          </a:xfrm>
          <a:prstGeom prst="flowChartProcess">
            <a:avLst/>
          </a:prstGeom>
          <a:gradFill>
            <a:gsLst>
              <a:gs pos="0">
                <a:srgbClr val="D1D1D1"/>
              </a:gs>
              <a:gs pos="50000">
                <a:srgbClr val="C7C7C7"/>
              </a:gs>
              <a:gs pos="100000">
                <a:srgbClr val="C0C0C0"/>
              </a:gs>
            </a:gsLst>
            <a:lin ang="5400000" scaled="0"/>
          </a:gradFill>
          <a:ln w="9525" cap="flat" cmpd="sng">
            <a:solidFill>
              <a:schemeClr val="accent3"/>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chemeClr val="dk1"/>
                </a:solidFill>
                <a:latin typeface="Calibri"/>
                <a:ea typeface="Calibri"/>
                <a:cs typeface="Calibri"/>
                <a:sym typeface="Calibri"/>
              </a:rPr>
              <a:t>【解決(To be)】</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200"/>
              <a:buFont typeface="Arial"/>
              <a:buChar char="•"/>
            </a:pPr>
            <a:r>
              <a:rPr lang="ja-JP" sz="1200" b="0" i="0" u="none" strike="noStrike" cap="none">
                <a:solidFill>
                  <a:schemeClr val="dk1"/>
                </a:solidFill>
                <a:latin typeface="Calibri"/>
                <a:ea typeface="Calibri"/>
                <a:cs typeface="Calibri"/>
                <a:sym typeface="Calibri"/>
              </a:rPr>
              <a:t>ソリューションの実装・展開により、【課題】の項に掲げた「浜松市の強み」がどのように増強され、「浜松市の課題」がどのように解決され、浜松市又は市民の暮らしがどう変わるのかを簡略に記載してください。</a:t>
            </a:r>
            <a:endParaRPr sz="1400" b="0" i="0" u="none" strike="noStrike" cap="none">
              <a:solidFill>
                <a:srgbClr val="000000"/>
              </a:solidFill>
              <a:latin typeface="Arial"/>
              <a:ea typeface="Arial"/>
              <a:cs typeface="Arial"/>
              <a:sym typeface="Arial"/>
            </a:endParaRPr>
          </a:p>
        </p:txBody>
      </p:sp>
      <p:sp>
        <p:nvSpPr>
          <p:cNvPr id="89" name="Google Shape;89;p1"/>
          <p:cNvSpPr/>
          <p:nvPr/>
        </p:nvSpPr>
        <p:spPr>
          <a:xfrm>
            <a:off x="73959" y="4773706"/>
            <a:ext cx="6710081" cy="2931459"/>
          </a:xfrm>
          <a:prstGeom prst="flowChartProcess">
            <a:avLst/>
          </a:prstGeom>
          <a:gradFill>
            <a:gsLst>
              <a:gs pos="0">
                <a:srgbClr val="F7BCA2"/>
              </a:gs>
              <a:gs pos="50000">
                <a:srgbClr val="F4B093"/>
              </a:gs>
              <a:gs pos="100000">
                <a:srgbClr val="F7A47F"/>
              </a:gs>
            </a:gsLst>
            <a:lin ang="5400000" scaled="0"/>
          </a:gradFill>
          <a:ln w="9525" cap="flat" cmpd="sng">
            <a:solidFill>
              <a:schemeClr val="accent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chemeClr val="dk1"/>
                </a:solidFill>
                <a:latin typeface="Calibri"/>
                <a:ea typeface="Calibri"/>
                <a:cs typeface="Calibri"/>
                <a:sym typeface="Calibri"/>
              </a:rPr>
              <a:t>【ソリューション・アイデアの内容】</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ja-JP" sz="1800" b="0" i="0" u="none" strike="noStrike" cap="none">
                <a:solidFill>
                  <a:schemeClr val="dk1"/>
                </a:solidFill>
                <a:latin typeface="Calibri"/>
                <a:ea typeface="Calibri"/>
                <a:cs typeface="Calibri"/>
                <a:sym typeface="Calibri"/>
              </a:rPr>
              <a:t>上記の As Is から To be への変化に発表いただくソリューション・アイデアがどのように貢献するのかがわかるように、そのソリューション・アイデアの内容を記載してください。</a:t>
            </a:r>
            <a:endParaRPr sz="1400" b="0" i="0" u="none" strike="noStrike" cap="none">
              <a:solidFill>
                <a:srgbClr val="000000"/>
              </a:solidFill>
              <a:latin typeface="Arial"/>
              <a:ea typeface="Arial"/>
              <a:cs typeface="Arial"/>
              <a:sym typeface="Arial"/>
            </a:endParaRPr>
          </a:p>
        </p:txBody>
      </p:sp>
      <p:sp>
        <p:nvSpPr>
          <p:cNvPr id="90" name="Google Shape;90;p1"/>
          <p:cNvSpPr/>
          <p:nvPr/>
        </p:nvSpPr>
        <p:spPr>
          <a:xfrm>
            <a:off x="73959" y="7853083"/>
            <a:ext cx="6710081" cy="1918445"/>
          </a:xfrm>
          <a:prstGeom prst="flowChartProcess">
            <a:avLst/>
          </a:prstGeom>
          <a:gradFill>
            <a:gsLst>
              <a:gs pos="0">
                <a:srgbClr val="FFDC9B"/>
              </a:gs>
              <a:gs pos="50000">
                <a:srgbClr val="FFD68D"/>
              </a:gs>
              <a:gs pos="100000">
                <a:srgbClr val="FFD478"/>
              </a:gs>
            </a:gsLst>
            <a:lin ang="5400000" scaled="0"/>
          </a:gradFill>
          <a:ln w="9525" cap="flat" cmpd="sng">
            <a:solidFill>
              <a:schemeClr val="accent4"/>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a:solidFill>
                  <a:schemeClr val="dk1"/>
                </a:solidFill>
                <a:latin typeface="Calibri"/>
                <a:ea typeface="Calibri"/>
                <a:cs typeface="Calibri"/>
                <a:sym typeface="Calibri"/>
              </a:rPr>
              <a:t>【官民連携PFを通じて行いたいアクション】</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ja-JP" sz="1800" b="0" i="0" u="none" strike="noStrike" cap="none">
                <a:solidFill>
                  <a:schemeClr val="dk1"/>
                </a:solidFill>
                <a:latin typeface="Calibri"/>
                <a:ea typeface="Calibri"/>
                <a:cs typeface="Calibri"/>
                <a:sym typeface="Calibri"/>
              </a:rPr>
              <a:t>ソリューション・アイデアの実装・展開や上記のTo be の実現に向けてPF会員とどのような連携・協業がしたいかを記載してください。</a:t>
            </a:r>
            <a:endParaRPr sz="1400" b="0" i="0" u="none" strike="noStrike" cap="none">
              <a:solidFill>
                <a:srgbClr val="000000"/>
              </a:solidFill>
              <a:latin typeface="Arial"/>
              <a:ea typeface="Arial"/>
              <a:cs typeface="Arial"/>
              <a:sym typeface="Arial"/>
            </a:endParaRPr>
          </a:p>
        </p:txBody>
      </p:sp>
      <p:cxnSp>
        <p:nvCxnSpPr>
          <p:cNvPr id="91" name="Google Shape;91;p1"/>
          <p:cNvCxnSpPr/>
          <p:nvPr/>
        </p:nvCxnSpPr>
        <p:spPr>
          <a:xfrm>
            <a:off x="-2821577" y="1955971"/>
            <a:ext cx="10554788" cy="0"/>
          </a:xfrm>
          <a:prstGeom prst="straightConnector1">
            <a:avLst/>
          </a:prstGeom>
          <a:noFill/>
          <a:ln w="28575" cap="flat" cmpd="sng">
            <a:solidFill>
              <a:schemeClr val="accent1"/>
            </a:solidFill>
            <a:prstDash val="dash"/>
            <a:miter lim="800000"/>
            <a:headEnd type="none" w="sm" len="sm"/>
            <a:tailEnd type="none" w="sm" len="sm"/>
          </a:ln>
        </p:spPr>
      </p:cxnSp>
      <p:sp>
        <p:nvSpPr>
          <p:cNvPr id="92" name="Google Shape;92;p1"/>
          <p:cNvSpPr txBox="1"/>
          <p:nvPr/>
        </p:nvSpPr>
        <p:spPr>
          <a:xfrm>
            <a:off x="-4728754" y="2132411"/>
            <a:ext cx="4479986" cy="3139321"/>
          </a:xfrm>
          <a:prstGeom prst="rect">
            <a:avLst/>
          </a:prstGeom>
          <a:solidFill>
            <a:schemeClr val="lt1"/>
          </a:solid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1800"/>
              <a:buFont typeface="Arial"/>
              <a:buChar char="•"/>
            </a:pPr>
            <a:r>
              <a:rPr lang="ja-JP" sz="1800" b="0" i="0" u="none" strike="noStrike" cap="none">
                <a:solidFill>
                  <a:schemeClr val="dk1"/>
                </a:solidFill>
                <a:latin typeface="Calibri"/>
                <a:ea typeface="Calibri"/>
                <a:cs typeface="Calibri"/>
                <a:sym typeface="Calibri"/>
              </a:rPr>
              <a:t>点線部より下部はレイアウト・デザイン自由です。必要に応じて図表も活用してください。</a:t>
            </a:r>
            <a:endParaRPr sz="1800" b="0" i="0" u="none" strike="noStrike" cap="none">
              <a:solidFill>
                <a:schemeClr val="dk1"/>
              </a:solidFill>
              <a:latin typeface="Calibri"/>
              <a:ea typeface="Calibri"/>
              <a:cs typeface="Calibri"/>
              <a:sym typeface="Calibri"/>
            </a:endParaRPr>
          </a:p>
          <a:p>
            <a:pPr marL="285750" marR="0" lvl="0" indent="-285750" algn="l" rtl="0">
              <a:lnSpc>
                <a:spcPct val="100000"/>
              </a:lnSpc>
              <a:spcBef>
                <a:spcPts val="0"/>
              </a:spcBef>
              <a:spcAft>
                <a:spcPts val="0"/>
              </a:spcAft>
              <a:buClr>
                <a:schemeClr val="dk1"/>
              </a:buClr>
              <a:buSzPts val="1800"/>
              <a:buFont typeface="Arial"/>
              <a:buChar char="•"/>
            </a:pPr>
            <a:r>
              <a:rPr lang="ja-JP" sz="1800" b="0" i="0" u="none" strike="noStrike" cap="none">
                <a:solidFill>
                  <a:schemeClr val="dk1"/>
                </a:solidFill>
                <a:latin typeface="Calibri"/>
                <a:ea typeface="Calibri"/>
                <a:cs typeface="Calibri"/>
                <a:sym typeface="Calibri"/>
              </a:rPr>
              <a:t>点線部より下部のレイアウト・デザインの変更は自由ですが、【課題】【解決】【ソリューション・アイデアの内容】【官民連携PFを通じて行いたいアクション】については必ず記載してください。</a:t>
            </a:r>
            <a:endParaRPr sz="1800" b="0" i="0" u="none" strike="noStrike" cap="none">
              <a:solidFill>
                <a:schemeClr val="dk1"/>
              </a:solidFill>
              <a:latin typeface="Calibri"/>
              <a:ea typeface="Calibri"/>
              <a:cs typeface="Calibri"/>
              <a:sym typeface="Calibri"/>
            </a:endParaRPr>
          </a:p>
          <a:p>
            <a:pPr marL="285750" marR="0" lvl="0" indent="-285750" algn="l" rtl="0">
              <a:lnSpc>
                <a:spcPct val="100000"/>
              </a:lnSpc>
              <a:spcBef>
                <a:spcPts val="0"/>
              </a:spcBef>
              <a:spcAft>
                <a:spcPts val="0"/>
              </a:spcAft>
              <a:buClr>
                <a:schemeClr val="dk1"/>
              </a:buClr>
              <a:buSzPts val="1800"/>
              <a:buFont typeface="Arial"/>
              <a:buChar char="•"/>
            </a:pPr>
            <a:r>
              <a:rPr lang="ja-JP" sz="1800" b="0" i="0" u="none" strike="noStrike" cap="none">
                <a:solidFill>
                  <a:schemeClr val="dk1"/>
                </a:solidFill>
                <a:latin typeface="Calibri"/>
                <a:ea typeface="Calibri"/>
                <a:cs typeface="Calibri"/>
                <a:sym typeface="Calibri"/>
              </a:rPr>
              <a:t>本資料は公開されることを前提に作成してください</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282</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Meiryo</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terms:created xsi:type="dcterms:W3CDTF">2021-06-02T01:48:37Z</dcterms:created>
  <dcterms:modified xsi:type="dcterms:W3CDTF">2025-07-08T05:20:12Z</dcterms:modified>
</cp:coreProperties>
</file>